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97" r:id="rId4"/>
    <p:sldId id="300" r:id="rId5"/>
    <p:sldId id="302" r:id="rId6"/>
    <p:sldId id="303" r:id="rId7"/>
    <p:sldId id="304" r:id="rId8"/>
    <p:sldId id="393" r:id="rId9"/>
    <p:sldId id="394" r:id="rId10"/>
    <p:sldId id="307" r:id="rId11"/>
    <p:sldId id="395" r:id="rId12"/>
    <p:sldId id="310" r:id="rId13"/>
    <p:sldId id="311" r:id="rId14"/>
    <p:sldId id="312" r:id="rId15"/>
    <p:sldId id="390" r:id="rId16"/>
    <p:sldId id="353" r:id="rId17"/>
    <p:sldId id="316" r:id="rId18"/>
    <p:sldId id="328" r:id="rId19"/>
    <p:sldId id="329" r:id="rId20"/>
    <p:sldId id="360" r:id="rId21"/>
    <p:sldId id="334" r:id="rId22"/>
    <p:sldId id="349" r:id="rId23"/>
    <p:sldId id="269" r:id="rId24"/>
    <p:sldId id="335" r:id="rId25"/>
    <p:sldId id="285" r:id="rId26"/>
    <p:sldId id="286" r:id="rId27"/>
    <p:sldId id="388" r:id="rId28"/>
    <p:sldId id="340" r:id="rId29"/>
    <p:sldId id="385" r:id="rId30"/>
    <p:sldId id="288" r:id="rId31"/>
    <p:sldId id="391" r:id="rId32"/>
    <p:sldId id="392" r:id="rId33"/>
    <p:sldId id="292" r:id="rId34"/>
    <p:sldId id="317" r:id="rId35"/>
    <p:sldId id="376" r:id="rId36"/>
    <p:sldId id="377" r:id="rId37"/>
    <p:sldId id="371" r:id="rId38"/>
    <p:sldId id="384" r:id="rId39"/>
    <p:sldId id="372" r:id="rId40"/>
    <p:sldId id="386" r:id="rId41"/>
    <p:sldId id="387" r:id="rId42"/>
    <p:sldId id="370" r:id="rId43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03" autoAdjust="0"/>
    <p:restoredTop sz="86364" autoAdjust="0"/>
  </p:normalViewPr>
  <p:slideViewPr>
    <p:cSldViewPr>
      <p:cViewPr varScale="1">
        <p:scale>
          <a:sx n="64" d="100"/>
          <a:sy n="64" d="100"/>
        </p:scale>
        <p:origin x="1050" y="6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oj\SAiP-F23\resources\energy-aware-architecture\experiments\lab-energy-usag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oj\SAiP-F23\resources\energy-aware-architecture\experiments\lab-energy-usag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Primenergy TX100 (Xeon</a:t>
            </a:r>
            <a:r>
              <a:rPr lang="en-US" baseline="0"/>
              <a:t> E3-1200 4 core)</a:t>
            </a:r>
            <a:r>
              <a:rPr lang="en-US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'TX100'!$B$1</c:f>
              <c:strCache>
                <c:ptCount val="1"/>
                <c:pt idx="0">
                  <c:v>RAPL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'TX100'!$A$2:$A$14</c:f>
              <c:numCache>
                <c:formatCode>General</c:formatCode>
                <c:ptCount val="13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75</c:v>
                </c:pt>
                <c:pt idx="9">
                  <c:v>80</c:v>
                </c:pt>
                <c:pt idx="10">
                  <c:v>90</c:v>
                </c:pt>
                <c:pt idx="11">
                  <c:v>95</c:v>
                </c:pt>
                <c:pt idx="12">
                  <c:v>98</c:v>
                </c:pt>
              </c:numCache>
            </c:numRef>
          </c:xVal>
          <c:yVal>
            <c:numRef>
              <c:f>'TX100'!$B$2:$B$14</c:f>
              <c:numCache>
                <c:formatCode>0.0</c:formatCode>
                <c:ptCount val="13"/>
                <c:pt idx="0">
                  <c:v>5.24</c:v>
                </c:pt>
                <c:pt idx="1">
                  <c:v>6.09</c:v>
                </c:pt>
                <c:pt idx="2">
                  <c:v>6.89</c:v>
                </c:pt>
                <c:pt idx="3">
                  <c:v>8.11</c:v>
                </c:pt>
                <c:pt idx="4">
                  <c:v>10.94</c:v>
                </c:pt>
                <c:pt idx="5">
                  <c:v>17.12</c:v>
                </c:pt>
                <c:pt idx="6">
                  <c:v>19.52</c:v>
                </c:pt>
                <c:pt idx="7">
                  <c:v>21.96</c:v>
                </c:pt>
                <c:pt idx="8">
                  <c:v>23.17</c:v>
                </c:pt>
                <c:pt idx="9">
                  <c:v>24.62</c:v>
                </c:pt>
                <c:pt idx="10">
                  <c:v>27.12</c:v>
                </c:pt>
                <c:pt idx="11">
                  <c:v>28.14</c:v>
                </c:pt>
                <c:pt idx="12">
                  <c:v>28.57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351-4F53-9D66-AE7647D2270C}"/>
            </c:ext>
          </c:extLst>
        </c:ser>
        <c:ser>
          <c:idx val="1"/>
          <c:order val="1"/>
          <c:tx>
            <c:strRef>
              <c:f>'TX100'!$D$2</c:f>
              <c:strCache>
                <c:ptCount val="1"/>
                <c:pt idx="0">
                  <c:v>59,0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'TX100'!$A$2:$A$14</c:f>
              <c:numCache>
                <c:formatCode>General</c:formatCode>
                <c:ptCount val="13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75</c:v>
                </c:pt>
                <c:pt idx="9">
                  <c:v>80</c:v>
                </c:pt>
                <c:pt idx="10">
                  <c:v>90</c:v>
                </c:pt>
                <c:pt idx="11">
                  <c:v>95</c:v>
                </c:pt>
                <c:pt idx="12">
                  <c:v>98</c:v>
                </c:pt>
              </c:numCache>
            </c:numRef>
          </c:xVal>
          <c:yVal>
            <c:numRef>
              <c:f>'TX100'!$D$3:$D$14</c:f>
              <c:numCache>
                <c:formatCode>0.0</c:formatCode>
                <c:ptCount val="12"/>
                <c:pt idx="0">
                  <c:v>59</c:v>
                </c:pt>
                <c:pt idx="1">
                  <c:v>58</c:v>
                </c:pt>
                <c:pt idx="2">
                  <c:v>60</c:v>
                </c:pt>
                <c:pt idx="3">
                  <c:v>64</c:v>
                </c:pt>
                <c:pt idx="4">
                  <c:v>72</c:v>
                </c:pt>
                <c:pt idx="5">
                  <c:v>75</c:v>
                </c:pt>
                <c:pt idx="6">
                  <c:v>78</c:v>
                </c:pt>
                <c:pt idx="7">
                  <c:v>81</c:v>
                </c:pt>
                <c:pt idx="8">
                  <c:v>83</c:v>
                </c:pt>
                <c:pt idx="9" formatCode="0.00">
                  <c:v>86</c:v>
                </c:pt>
                <c:pt idx="10" formatCode="0.00">
                  <c:v>87</c:v>
                </c:pt>
                <c:pt idx="11">
                  <c:v>87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351-4F53-9D66-AE7647D227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3188528"/>
        <c:axId val="41528944"/>
      </c:scatterChart>
      <c:valAx>
        <c:axId val="243188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CPU Load (%)</a:t>
                </a:r>
                <a:r>
                  <a:rPr lang="en-US" baseline="0"/>
                  <a:t> on 4 cores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1528944"/>
        <c:crosses val="autoZero"/>
        <c:crossBetween val="midCat"/>
      </c:valAx>
      <c:valAx>
        <c:axId val="41528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Effect</a:t>
                </a:r>
                <a:r>
                  <a:rPr lang="en-US" baseline="0"/>
                  <a:t> in W (RAPL)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431885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Primenergy TX100 (Xeon</a:t>
            </a:r>
            <a:r>
              <a:rPr lang="en-US" baseline="0"/>
              <a:t> E3-1200 4 core)</a:t>
            </a:r>
            <a:r>
              <a:rPr lang="en-US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'TX100'!$B$1</c:f>
              <c:strCache>
                <c:ptCount val="1"/>
                <c:pt idx="0">
                  <c:v>RAPL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'TX100'!$A$2:$A$14</c:f>
              <c:numCache>
                <c:formatCode>General</c:formatCode>
                <c:ptCount val="13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75</c:v>
                </c:pt>
                <c:pt idx="9">
                  <c:v>80</c:v>
                </c:pt>
                <c:pt idx="10">
                  <c:v>90</c:v>
                </c:pt>
                <c:pt idx="11">
                  <c:v>95</c:v>
                </c:pt>
                <c:pt idx="12">
                  <c:v>98</c:v>
                </c:pt>
              </c:numCache>
            </c:numRef>
          </c:xVal>
          <c:yVal>
            <c:numRef>
              <c:f>'TX100'!$B$2:$B$14</c:f>
              <c:numCache>
                <c:formatCode>0.0</c:formatCode>
                <c:ptCount val="13"/>
                <c:pt idx="0">
                  <c:v>5.24</c:v>
                </c:pt>
                <c:pt idx="1">
                  <c:v>6.09</c:v>
                </c:pt>
                <c:pt idx="2">
                  <c:v>6.89</c:v>
                </c:pt>
                <c:pt idx="3">
                  <c:v>8.11</c:v>
                </c:pt>
                <c:pt idx="4">
                  <c:v>10.94</c:v>
                </c:pt>
                <c:pt idx="5">
                  <c:v>17.12</c:v>
                </c:pt>
                <c:pt idx="6">
                  <c:v>19.52</c:v>
                </c:pt>
                <c:pt idx="7">
                  <c:v>21.96</c:v>
                </c:pt>
                <c:pt idx="8">
                  <c:v>23.17</c:v>
                </c:pt>
                <c:pt idx="9">
                  <c:v>24.62</c:v>
                </c:pt>
                <c:pt idx="10">
                  <c:v>27.12</c:v>
                </c:pt>
                <c:pt idx="11">
                  <c:v>28.14</c:v>
                </c:pt>
                <c:pt idx="12">
                  <c:v>28.57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351-4F53-9D66-AE7647D2270C}"/>
            </c:ext>
          </c:extLst>
        </c:ser>
        <c:ser>
          <c:idx val="1"/>
          <c:order val="1"/>
          <c:tx>
            <c:strRef>
              <c:f>'TX100'!$D$2</c:f>
              <c:strCache>
                <c:ptCount val="1"/>
                <c:pt idx="0">
                  <c:v>59,0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'TX100'!$A$2:$A$14</c:f>
              <c:numCache>
                <c:formatCode>General</c:formatCode>
                <c:ptCount val="13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75</c:v>
                </c:pt>
                <c:pt idx="9">
                  <c:v>80</c:v>
                </c:pt>
                <c:pt idx="10">
                  <c:v>90</c:v>
                </c:pt>
                <c:pt idx="11">
                  <c:v>95</c:v>
                </c:pt>
                <c:pt idx="12">
                  <c:v>98</c:v>
                </c:pt>
              </c:numCache>
            </c:numRef>
          </c:xVal>
          <c:yVal>
            <c:numRef>
              <c:f>'TX100'!$D$3:$D$14</c:f>
              <c:numCache>
                <c:formatCode>0.0</c:formatCode>
                <c:ptCount val="12"/>
                <c:pt idx="0">
                  <c:v>59</c:v>
                </c:pt>
                <c:pt idx="1">
                  <c:v>58</c:v>
                </c:pt>
                <c:pt idx="2">
                  <c:v>60</c:v>
                </c:pt>
                <c:pt idx="3">
                  <c:v>64</c:v>
                </c:pt>
                <c:pt idx="4">
                  <c:v>72</c:v>
                </c:pt>
                <c:pt idx="5">
                  <c:v>75</c:v>
                </c:pt>
                <c:pt idx="6">
                  <c:v>78</c:v>
                </c:pt>
                <c:pt idx="7">
                  <c:v>81</c:v>
                </c:pt>
                <c:pt idx="8">
                  <c:v>83</c:v>
                </c:pt>
                <c:pt idx="9" formatCode="0.00">
                  <c:v>86</c:v>
                </c:pt>
                <c:pt idx="10" formatCode="0.00">
                  <c:v>87</c:v>
                </c:pt>
                <c:pt idx="11">
                  <c:v>87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351-4F53-9D66-AE7647D227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3188528"/>
        <c:axId val="41528944"/>
      </c:scatterChart>
      <c:valAx>
        <c:axId val="243188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CPU Load (%)</a:t>
                </a:r>
                <a:r>
                  <a:rPr lang="en-US" baseline="0"/>
                  <a:t> on 4 cores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1528944"/>
        <c:crosses val="autoZero"/>
        <c:crossBetween val="midCat"/>
      </c:valAx>
      <c:valAx>
        <c:axId val="41528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Effect</a:t>
                </a:r>
                <a:r>
                  <a:rPr lang="en-US" baseline="0"/>
                  <a:t> in W (RAPL)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431885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DE118D-1E65-49C2-BC64-FD752CA0D258}" type="datetimeFigureOut">
              <a:rPr lang="en-US"/>
              <a:pPr>
                <a:defRPr/>
              </a:pPr>
              <a:t>11/26/2025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0F4021-697B-435F-AB67-E79E7F5FD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reenlab.di.uminho.pt/wp-content/uploads/2017/10/sleFinal.pdf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ircularcomputing.com/news/carbon-footprint-laptop/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https://www.ibm.com/cloud/blog/green-computing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83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Patterns of Software Architecture Vol 4 / </a:t>
            </a:r>
            <a:r>
              <a:rPr lang="en-US" dirty="0" err="1"/>
              <a:t>Buschmann</a:t>
            </a:r>
            <a:r>
              <a:rPr lang="en-US" dirty="0"/>
              <a:t> et 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67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da-DK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https://greenlab.di.uminho.pt/wp-content/uploads/2017/10/sleFinal.pdf</a:t>
            </a:r>
            <a:endParaRPr lang="da-DK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is the baseline </a:t>
            </a:r>
            <a:r>
              <a:rPr lang="da-DK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language</a:t>
            </a:r>
            <a:r>
              <a:rPr lang="da-DK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(=1) in </a:t>
            </a:r>
            <a:r>
              <a:rPr lang="da-DK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energy</a:t>
            </a:r>
            <a:r>
              <a:rPr lang="da-DK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consumption</a:t>
            </a:r>
            <a:r>
              <a:rPr lang="da-DK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59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89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Meta: Group Delta/F2023/Mandatory 6. </a:t>
            </a:r>
            <a:r>
              <a:rPr lang="en-US" dirty="0" err="1"/>
              <a:t>TeleMed</a:t>
            </a:r>
            <a:r>
              <a:rPr lang="en-US" dirty="0"/>
              <a:t> storage load scenario.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88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 the note: The</a:t>
            </a:r>
            <a:r>
              <a:rPr lang="en-US" baseline="0" dirty="0"/>
              <a:t> Naïve variant could not cope with the load, and threw </a:t>
            </a:r>
            <a:r>
              <a:rPr lang="en-US" baseline="0" dirty="0" err="1"/>
              <a:t>SQLExceptions</a:t>
            </a:r>
            <a:r>
              <a:rPr lang="en-US" baseline="0" dirty="0"/>
              <a:t>, which lead to the conclusion of race conditions. I put ‘synchronized’ on all connector methods, which is rather brute force. It worked, but the TPS is probably lower than could be achieved by a more detailed study…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447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WarStory</a:t>
            </a:r>
            <a:r>
              <a:rPr lang="en-US" dirty="0"/>
              <a:t>: </a:t>
            </a:r>
            <a:r>
              <a:rPr lang="en-US" dirty="0" err="1"/>
              <a:t>Kommunal</a:t>
            </a:r>
            <a:r>
              <a:rPr lang="en-US" dirty="0"/>
              <a:t> IT </a:t>
            </a:r>
            <a:r>
              <a:rPr lang="en-US" dirty="0" err="1"/>
              <a:t>indkøbschef</a:t>
            </a:r>
            <a:r>
              <a:rPr lang="en-US" dirty="0"/>
              <a:t> i</a:t>
            </a:r>
            <a:r>
              <a:rPr lang="en-US" baseline="0" dirty="0"/>
              <a:t> </a:t>
            </a:r>
            <a:r>
              <a:rPr lang="en-US" baseline="0" dirty="0" err="1"/>
              <a:t>khb</a:t>
            </a:r>
            <a:r>
              <a:rPr lang="en-US" baseline="0" dirty="0"/>
              <a:t> </a:t>
            </a:r>
            <a:r>
              <a:rPr lang="en-US" baseline="0" dirty="0" err="1"/>
              <a:t>området</a:t>
            </a:r>
            <a:r>
              <a:rPr lang="en-US" baseline="0" dirty="0"/>
              <a:t>: Vi </a:t>
            </a:r>
            <a:r>
              <a:rPr lang="en-US" baseline="0" dirty="0" err="1"/>
              <a:t>har</a:t>
            </a:r>
            <a:r>
              <a:rPr lang="en-US" baseline="0" dirty="0"/>
              <a:t> </a:t>
            </a:r>
            <a:r>
              <a:rPr lang="en-US" baseline="0" dirty="0" err="1"/>
              <a:t>lige</a:t>
            </a:r>
            <a:r>
              <a:rPr lang="en-US" baseline="0" dirty="0"/>
              <a:t> </a:t>
            </a:r>
            <a:r>
              <a:rPr lang="en-US" baseline="0" dirty="0" err="1"/>
              <a:t>købt</a:t>
            </a:r>
            <a:r>
              <a:rPr lang="en-US" baseline="0" dirty="0"/>
              <a:t> system X </a:t>
            </a:r>
            <a:r>
              <a:rPr lang="en-US" baseline="0" dirty="0" err="1"/>
              <a:t>udelukkende</a:t>
            </a:r>
            <a:r>
              <a:rPr lang="en-US" baseline="0" dirty="0"/>
              <a:t> </a:t>
            </a:r>
            <a:r>
              <a:rPr lang="en-US" baseline="0" dirty="0" err="1"/>
              <a:t>fordi</a:t>
            </a:r>
            <a:r>
              <a:rPr lang="en-US" baseline="0" dirty="0"/>
              <a:t> </a:t>
            </a:r>
            <a:r>
              <a:rPr lang="en-US" baseline="0" dirty="0" err="1"/>
              <a:t>det</a:t>
            </a:r>
            <a:r>
              <a:rPr lang="en-US" baseline="0" dirty="0"/>
              <a:t> </a:t>
            </a:r>
            <a:r>
              <a:rPr lang="en-US" baseline="0" dirty="0" err="1"/>
              <a:t>kunne</a:t>
            </a:r>
            <a:r>
              <a:rPr lang="en-US" baseline="0" dirty="0"/>
              <a:t> mere end </a:t>
            </a:r>
            <a:r>
              <a:rPr lang="en-US" baseline="0" dirty="0" err="1"/>
              <a:t>konkurrenterne</a:t>
            </a:r>
            <a:r>
              <a:rPr lang="en-US" baseline="0" dirty="0"/>
              <a:t>!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248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425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Embodied emissions (due to hardware production of new computer after you replace the old one): For consumer laptops, embodied emissions make up </a:t>
            </a:r>
            <a:r>
              <a:rPr lang="en-US" dirty="0">
                <a:hlinkClick r:id="rId3"/>
              </a:rPr>
              <a:t>75-85%</a:t>
            </a:r>
            <a:r>
              <a:rPr lang="en-US" dirty="0"/>
              <a:t> of total emissions, and the general pattern is the same for servers. (https://www.gustavwengel.dk/greener-cloud-computing)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96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https://www.sciencedirect.com/science/article/abs/pii/S0164121216000777;</a:t>
            </a:r>
          </a:p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https://www.ok.dk/privat/hjaelp/el/elforbrug/hvad-er-et-typisk-aarsforbrug-af-el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28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https://en.wikipedia.org/wiki/Koomey%27s_law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54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https://en.wikipedia.org/wiki/Wirth's_law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39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Kempen et al (2024) finds 2-8% of energy is by RAM.</a:t>
            </a:r>
          </a:p>
          <a:p>
            <a:r>
              <a:rPr lang="en-US" dirty="0"/>
              <a:t>https://computerinfobits.com/how-much-energy-do-gaming-computers-use/ </a:t>
            </a:r>
          </a:p>
          <a:p>
            <a:endParaRPr lang="en-US" dirty="0"/>
          </a:p>
          <a:p>
            <a:r>
              <a:rPr lang="en-US" dirty="0"/>
              <a:t>Other source: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https://www.buildcomputers.net/pc-power-requirements.html.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44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C0F23-2C76-BB90-F978-41012BF35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559A6D-92F7-2AC9-DAB1-BF7D824CEB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DD2D9C-02BF-9586-A209-9EC1589CC6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Kempen et al (2024) finds 2-8% of energy is by RAM.</a:t>
            </a:r>
          </a:p>
          <a:p>
            <a:r>
              <a:rPr lang="en-US" dirty="0"/>
              <a:t>https://computerinfobits.com/how-much-energy-do-gaming-computers-use/ </a:t>
            </a:r>
          </a:p>
          <a:p>
            <a:endParaRPr lang="en-US" dirty="0"/>
          </a:p>
          <a:p>
            <a:r>
              <a:rPr lang="en-US" dirty="0"/>
              <a:t>Other source: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https://www.buildcomputers.net/pc-power-requirements.html.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B1AF2-E274-AA8A-78EB-CDE26D1B4E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85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</a:t>
            </a:r>
            <a:r>
              <a:rPr lang="en-US" baseline="0" dirty="0"/>
              <a:t> throttle: </a:t>
            </a:r>
            <a:r>
              <a:rPr lang="en-US" baseline="0" dirty="0" err="1"/>
              <a:t>Esprimo</a:t>
            </a:r>
            <a:r>
              <a:rPr lang="en-US" baseline="0" dirty="0"/>
              <a:t> ~43W, MSI ~160-120W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54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Patterns of Software Architecture Vol 4 / </a:t>
            </a:r>
            <a:r>
              <a:rPr lang="en-US" dirty="0" err="1"/>
              <a:t>Buschmann</a:t>
            </a:r>
            <a:r>
              <a:rPr lang="en-US" dirty="0"/>
              <a:t> et 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88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Patterns of Software Architecture Vol 4 / </a:t>
            </a:r>
            <a:r>
              <a:rPr lang="en-US" dirty="0" err="1"/>
              <a:t>Buschmann</a:t>
            </a:r>
            <a:r>
              <a:rPr lang="en-US" dirty="0"/>
              <a:t> et 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8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D56-42A0-4E15-A7B7-13C5D7FE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65"/>
            <a:ext cx="8229600" cy="596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305800" cy="431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0516-8E9A-4341-B9BC-EA7123011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411C-50F3-439B-A172-D78B9B44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8395-51D4-402F-A507-1382C6CB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4E74-E97A-4D90-BF5F-D9FADEB1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EDFE-52F1-47B6-86A3-4A0F783C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487A-C881-4656-BFDC-10A40E38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9740-54F6-453E-B57C-DF10E972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F36D-F0F7-4DB9-9ABE-45888DCD2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1782"/>
            <a:ext cx="8229600" cy="5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952500"/>
            <a:ext cx="8305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4B457A-9C89-40D9-BF1E-54D9B094F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http://mbg.au.dk/fileadmin/site_files/mb/Logoer/au/aulogo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208"/>
            <a:ext cx="2091690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Software Engineering</a:t>
            </a:r>
            <a:br>
              <a:rPr lang="en-US" altLang="en-US" noProof="0" dirty="0">
                <a:latin typeface="Arial" charset="0"/>
                <a:cs typeface="Arial" charset="0"/>
              </a:rPr>
            </a:br>
            <a:r>
              <a:rPr lang="en-US" altLang="en-US" noProof="0" dirty="0">
                <a:latin typeface="Arial" charset="0"/>
                <a:cs typeface="Arial" charset="0"/>
              </a:rPr>
              <a:t>and Architecture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Energy Efficiency</a:t>
            </a:r>
          </a:p>
          <a:p>
            <a:pPr>
              <a:defRPr/>
            </a:pPr>
            <a:r>
              <a:rPr lang="en-US" dirty="0"/>
              <a:t>An important Quality Attribute</a:t>
            </a:r>
            <a:endParaRPr lang="en-US" noProof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A659847-7119-D83C-D900-4185CB6B262E}"/>
              </a:ext>
            </a:extLst>
          </p:cNvPr>
          <p:cNvSpPr/>
          <p:nvPr/>
        </p:nvSpPr>
        <p:spPr>
          <a:xfrm>
            <a:off x="609600" y="4067369"/>
            <a:ext cx="5029200" cy="72312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FE13E9-D404-B12F-635B-907680830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My Starting 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AD25A-752D-7721-86A9-3F7F1A4F6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Lab</a:t>
            </a:r>
          </a:p>
          <a:p>
            <a:pPr lvl="1"/>
            <a:r>
              <a:rPr lang="en-US" dirty="0"/>
              <a:t>Fujitsu </a:t>
            </a:r>
            <a:r>
              <a:rPr lang="en-US" dirty="0" err="1"/>
              <a:t>Esprimo</a:t>
            </a:r>
            <a:r>
              <a:rPr lang="en-US" dirty="0"/>
              <a:t> Q900 (2012)</a:t>
            </a:r>
          </a:p>
          <a:p>
            <a:pPr lvl="1"/>
            <a:r>
              <a:rPr lang="en-US" dirty="0"/>
              <a:t>MSI Trident (2020)</a:t>
            </a:r>
          </a:p>
          <a:p>
            <a:pPr lvl="1"/>
            <a:endParaRPr lang="en-US" dirty="0"/>
          </a:p>
          <a:p>
            <a:r>
              <a:rPr lang="en-US" dirty="0"/>
              <a:t>Installed with Ubuntu 22.04 LTS</a:t>
            </a:r>
          </a:p>
          <a:p>
            <a:pPr lvl="1"/>
            <a:r>
              <a:rPr lang="en-US" dirty="0"/>
              <a:t>Headless</a:t>
            </a:r>
          </a:p>
          <a:p>
            <a:pPr lvl="2"/>
            <a:r>
              <a:rPr lang="en-US" dirty="0"/>
              <a:t>No use for the GeForce RTX™ 2080 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r>
              <a:rPr lang="en-US" b="1" dirty="0">
                <a:sym typeface="Wingdings" panose="05000000000000000000" pitchFamily="2" charset="2"/>
              </a:rPr>
              <a:t>Idle</a:t>
            </a:r>
            <a:r>
              <a:rPr lang="en-US" dirty="0">
                <a:sym typeface="Wingdings" panose="05000000000000000000" pitchFamily="2" charset="2"/>
              </a:rPr>
              <a:t> Power Consumption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Esprimo</a:t>
            </a:r>
            <a:r>
              <a:rPr lang="en-US" dirty="0">
                <a:sym typeface="Wingdings" panose="05000000000000000000" pitchFamily="2" charset="2"/>
              </a:rPr>
              <a:t>:	~ 11 W (plug) / 2.8 W (CPU)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MSI:	~ 40 W (plug) / 7.4 W (CPU)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At ~95% CPU </a:t>
            </a:r>
            <a:r>
              <a:rPr lang="en-US" dirty="0" err="1">
                <a:sym typeface="Wingdings" panose="05000000000000000000" pitchFamily="2" charset="2"/>
              </a:rPr>
              <a:t>load@Plug</a:t>
            </a:r>
            <a:r>
              <a:rPr lang="en-US" dirty="0">
                <a:sym typeface="Wingdings" panose="05000000000000000000" pitchFamily="2" charset="2"/>
              </a:rPr>
              <a:t>: </a:t>
            </a:r>
            <a:r>
              <a:rPr lang="en-US" dirty="0" err="1">
                <a:sym typeface="Wingdings" panose="05000000000000000000" pitchFamily="2" charset="2"/>
              </a:rPr>
              <a:t>Esprimo</a:t>
            </a:r>
            <a:r>
              <a:rPr lang="en-US" dirty="0">
                <a:sym typeface="Wingdings" panose="05000000000000000000" pitchFamily="2" charset="2"/>
              </a:rPr>
              <a:t> 43W and MSI 160W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798DF-1BE3-8B75-2FFB-31D12D90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7EAD9-293C-3673-30B3-1A98E8A8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AF5A6-EB9E-2087-3AF8-30173AC91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0" t="4667" r="19000" b="7333"/>
          <a:stretch/>
        </p:blipFill>
        <p:spPr>
          <a:xfrm>
            <a:off x="5919269" y="1168690"/>
            <a:ext cx="2996131" cy="29080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8712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DE2EE-214C-66B9-20FF-385414621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Workshops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58E11-848F-C73A-2808-A259B6217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teaching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i="1" dirty="0"/>
              <a:t>Still rather</a:t>
            </a:r>
            <a:br>
              <a:rPr lang="en-US" i="1" dirty="0"/>
            </a:br>
            <a:r>
              <a:rPr lang="en-US" i="1" dirty="0"/>
              <a:t>Storm P like </a:t>
            </a:r>
            <a:r>
              <a:rPr lang="en-US" i="1" dirty="0">
                <a:sym typeface="Wingdings" panose="05000000000000000000" pitchFamily="2" charset="2"/>
              </a:rPr>
              <a:t></a:t>
            </a:r>
            <a:endParaRPr lang="da-DK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4CCCA-A8D4-A5BF-412B-7385297A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D3D8C-92F9-829F-E594-307CDFB6A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5BF10-DCC2-5D8A-A337-650A2CB1A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7" name="Content Placeholder 7" descr="A table with laptops and wires&#10;&#10;AI-generated content may be incorrect.">
            <a:extLst>
              <a:ext uri="{FF2B5EF4-FFF2-40B4-BE49-F238E27FC236}">
                <a16:creationId xmlns:a16="http://schemas.microsoft.com/office/drawing/2014/main" id="{803CB71C-506A-B0C7-C978-6BEA3E0C54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1" b="27273"/>
          <a:stretch>
            <a:fillRect/>
          </a:stretch>
        </p:blipFill>
        <p:spPr bwMode="auto">
          <a:xfrm>
            <a:off x="3352801" y="1100285"/>
            <a:ext cx="5334000" cy="41702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299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7193-B411-77DE-9D4B-21B899D9B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3DC10-7F8E-4314-CCBA-B456C9A5F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The Green Architecture framework </a:t>
            </a:r>
            <a:r>
              <a:rPr lang="en-US" i="1" dirty="0">
                <a:sym typeface="Wingdings" panose="05000000000000000000" pitchFamily="2" charset="2"/>
              </a:rPr>
              <a:t></a:t>
            </a:r>
            <a:endParaRPr lang="en-US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1A9B0-BCA6-441B-0F15-DCD56543E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CD42D-615B-410D-0EC6-586112B4E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37AD5-3403-178B-7FAB-3FE64381C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67490B-74E2-7896-27E2-C0ED2F78A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76901"/>
            <a:ext cx="5668166" cy="382005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49306" y="4905692"/>
            <a:ext cx="3581400" cy="3048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b="1" dirty="0"/>
              <a:t>https://baerbak.cs.au.dk/papers/gaf.html</a:t>
            </a:r>
          </a:p>
        </p:txBody>
      </p:sp>
    </p:spTree>
    <p:extLst>
      <p:ext uri="{BB962C8B-B14F-4D97-AF65-F5344CB8AC3E}">
        <p14:creationId xmlns:p14="http://schemas.microsoft.com/office/powerpoint/2010/main" val="1562365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259" y="217269"/>
            <a:ext cx="3279865" cy="2106831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D3DAE17-C0BB-C2BF-4653-1D6F2A5F7E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Processes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7443C575-DB0A-49CE-A425-562008252E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we design Green Architectures?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C31EF-D7F5-F4A9-44EA-FA2568D40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A9188-2FB7-8B63-E622-70A7C2D59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DD1D5-A7BF-1026-7983-631F50CFF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31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3055A-3CCA-F0D1-232C-E780E8B3A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 and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4F208-4133-2BFC-17CF-63538FBD1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You need to measure!</a:t>
            </a:r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You need to experiment!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C3BAE-A37B-CBDF-6BBC-256CC1611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B029F-4B16-003D-9D8D-B620804A8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96AE6-8328-DAC2-4698-ED26BF14C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740429-717C-F270-4A8E-1FB4BE490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592" y="1562100"/>
            <a:ext cx="3086100" cy="60007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C461B7-F2BB-4C07-9DD2-E2BA2C250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359" y="982819"/>
            <a:ext cx="2609850" cy="14001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7A70A1-CB54-7C3E-82EB-74F3CFF78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8437" y="2409428"/>
            <a:ext cx="3204771" cy="2735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36708E-89FF-0778-A7DF-BA1F5686B5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1637" y="2844786"/>
            <a:ext cx="2905125" cy="117157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6D0419-3188-CE8A-8FBC-F5891C5B96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6325" y="3139642"/>
            <a:ext cx="4037447" cy="185145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E422DC4-ECFF-8628-14EC-974798F5E5CF}"/>
              </a:ext>
            </a:extLst>
          </p:cNvPr>
          <p:cNvSpPr/>
          <p:nvPr/>
        </p:nvSpPr>
        <p:spPr>
          <a:xfrm>
            <a:off x="8091096" y="4686829"/>
            <a:ext cx="671904" cy="30427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13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A3FB8-7DF6-1EC8-233B-BD0F4651B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1BEA8-A74B-12A1-D997-49A07BD5D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Options</a:t>
            </a:r>
          </a:p>
          <a:p>
            <a:pPr lvl="1"/>
            <a:r>
              <a:rPr lang="en-US" dirty="0"/>
              <a:t>Measure </a:t>
            </a:r>
            <a:r>
              <a:rPr lang="en-US" i="1" dirty="0"/>
              <a:t>wall power</a:t>
            </a:r>
            <a:endParaRPr lang="en-US" dirty="0"/>
          </a:p>
          <a:p>
            <a:pPr lvl="2"/>
            <a:r>
              <a:rPr lang="en-US" dirty="0"/>
              <a:t>Get going for ~100kr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Measure </a:t>
            </a:r>
            <a:r>
              <a:rPr lang="en-US" i="1" dirty="0"/>
              <a:t>on-chip</a:t>
            </a:r>
            <a:r>
              <a:rPr lang="en-US" dirty="0"/>
              <a:t> </a:t>
            </a:r>
            <a:r>
              <a:rPr lang="en-US" i="1" dirty="0"/>
              <a:t>power</a:t>
            </a:r>
            <a:endParaRPr lang="en-US" dirty="0"/>
          </a:p>
          <a:p>
            <a:pPr lvl="2"/>
            <a:r>
              <a:rPr lang="en-US" dirty="0"/>
              <a:t>RAPL: Running Average Power Limit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 err="1"/>
              <a:t>powerstat</a:t>
            </a:r>
            <a:r>
              <a:rPr lang="en-US" dirty="0"/>
              <a:t> (</a:t>
            </a:r>
            <a:r>
              <a:rPr lang="en-US" dirty="0" err="1"/>
              <a:t>linux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power gadget (windows)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8AB26-7837-3C1F-094D-8425CF0D7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E7B8D-793E-6604-EC16-65A349649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6A646-798A-C8A7-160C-09CC1DC0C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9D67DB-F3B4-4C85-F0FF-884512C3B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t="19864" r="26000" b="25530"/>
          <a:stretch/>
        </p:blipFill>
        <p:spPr>
          <a:xfrm>
            <a:off x="6617208" y="789983"/>
            <a:ext cx="2133600" cy="17406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592" y="924517"/>
            <a:ext cx="1549608" cy="12956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AE9976-A783-36BE-A4A4-A0191A457D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1528" y="2664142"/>
            <a:ext cx="2905272" cy="2860358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22564CB-3D34-4E94-93B7-07FC1C598970}"/>
              </a:ext>
            </a:extLst>
          </p:cNvPr>
          <p:cNvSpPr/>
          <p:nvPr/>
        </p:nvSpPr>
        <p:spPr>
          <a:xfrm>
            <a:off x="5552928" y="3174470"/>
            <a:ext cx="2514600" cy="304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6F0F5C-712E-06C1-865F-4EB5410655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2478" y="2829648"/>
            <a:ext cx="921022" cy="2860358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DC5FDEB-CBCA-9E4C-202B-8869ED3C02D9}"/>
              </a:ext>
            </a:extLst>
          </p:cNvPr>
          <p:cNvSpPr/>
          <p:nvPr/>
        </p:nvSpPr>
        <p:spPr>
          <a:xfrm>
            <a:off x="7848600" y="2995611"/>
            <a:ext cx="1219200" cy="304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54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Systematic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in Physics</a:t>
            </a:r>
          </a:p>
          <a:p>
            <a:pPr lvl="1"/>
            <a:r>
              <a:rPr lang="en-US" i="1" dirty="0"/>
              <a:t>Control the environment, reduce error </a:t>
            </a:r>
            <a:br>
              <a:rPr lang="en-US" i="1" dirty="0"/>
            </a:br>
            <a:r>
              <a:rPr lang="en-US" i="1" dirty="0"/>
              <a:t>sources</a:t>
            </a:r>
          </a:p>
          <a:p>
            <a:pPr lvl="1"/>
            <a:r>
              <a:rPr lang="en-US" i="1" dirty="0"/>
              <a:t>Make many experiments, large sample size</a:t>
            </a:r>
          </a:p>
          <a:p>
            <a:pPr lvl="1"/>
            <a:r>
              <a:rPr lang="en-US" i="1" dirty="0"/>
              <a:t>Use proper statistical methods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Luiz Cruz (2021)</a:t>
            </a:r>
          </a:p>
          <a:p>
            <a:pPr lvl="1"/>
            <a:r>
              <a:rPr lang="en-US" sz="1200" dirty="0"/>
              <a:t>https://luiscruz.github.io/2021/10/10/scientific-guide.html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902081"/>
            <a:ext cx="2819400" cy="443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40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588E0-060A-66C9-EE24-4876CE91C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Prioritize Effort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BE4BE-9389-452E-0AF4-CB2D28327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Prioritize Effort</a:t>
            </a:r>
          </a:p>
          <a:p>
            <a:pPr lvl="1"/>
            <a:r>
              <a:rPr lang="en-US" dirty="0"/>
              <a:t>Know the usage profile</a:t>
            </a:r>
          </a:p>
          <a:p>
            <a:pPr lvl="2"/>
            <a:r>
              <a:rPr lang="en-US" dirty="0"/>
              <a:t>(by measurements </a:t>
            </a:r>
            <a:r>
              <a:rPr lang="en-US" dirty="0">
                <a:sym typeface="Wingdings" panose="05000000000000000000" pitchFamily="2" charset="2"/>
              </a:rPr>
              <a:t>)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And invest your effort where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it counts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Those user stories that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are executed the most and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that can be optimized the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most – are the ones to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spend your effort on optimizing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Sounds reasonable, but you need to know the usage profile 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14B0F-6699-273A-4857-9C6BEB045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B5106-809F-7B7B-3449-83A915454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9AE64-D321-8B45-55C8-911A9E784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675" y="1104900"/>
            <a:ext cx="404812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44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588E0-060A-66C9-EE24-4876CE91C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 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BE4BE-9389-452E-0AF4-CB2D28327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Increase Awareness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All architects/developers/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stakeholders informed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about how to increase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energy-efficiency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From my kitchen. Which one is 2W and which 40W?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You have to tell the kids which one to prefer 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14B0F-6699-273A-4857-9C6BEB045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B5106-809F-7B7B-3449-83A915454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9AE64-D321-8B45-55C8-911A9E784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47" y="2830033"/>
            <a:ext cx="1981200" cy="1485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830033"/>
            <a:ext cx="1983858" cy="14878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675" y="1095375"/>
            <a:ext cx="404812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53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5B557-E16D-5084-BFED-75266C5CE7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Tactics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511F74-0923-C743-B874-73202CA791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do we then </a:t>
            </a:r>
            <a:r>
              <a:rPr lang="en-US" i="1" dirty="0"/>
              <a:t>do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Green Architecting?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79F968-1CCA-9FD0-E510-B35076496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990" y="190500"/>
            <a:ext cx="2809609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40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39304-25FA-18DD-FD20-64B6F7C5F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97946-8BA3-6306-0CF5-D8D797752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Well… Large and important topic !</a:t>
            </a:r>
          </a:p>
          <a:p>
            <a:endParaRPr lang="en-US" dirty="0"/>
          </a:p>
          <a:p>
            <a:endParaRPr lang="en-US" noProof="0" dirty="0"/>
          </a:p>
          <a:p>
            <a:r>
              <a:rPr lang="en-US" noProof="0" dirty="0"/>
              <a:t>I will delimit myself to </a:t>
            </a:r>
            <a:r>
              <a:rPr lang="en-US" i="1" noProof="0" dirty="0"/>
              <a:t>energy-efficiency</a:t>
            </a:r>
          </a:p>
          <a:p>
            <a:endParaRPr lang="en-US" i="1" noProof="0" dirty="0"/>
          </a:p>
          <a:p>
            <a:r>
              <a:rPr lang="en-US" i="1" noProof="0" dirty="0"/>
              <a:t>… or</a:t>
            </a:r>
          </a:p>
          <a:p>
            <a:endParaRPr lang="en-US" i="1" dirty="0"/>
          </a:p>
          <a:p>
            <a:r>
              <a:rPr lang="en-US" noProof="0" dirty="0"/>
              <a:t>Ala: </a:t>
            </a:r>
            <a:r>
              <a:rPr lang="en-US" i="1" noProof="0" dirty="0"/>
              <a:t>Patient Inger’s blood-pressure is uploaded to server</a:t>
            </a:r>
          </a:p>
          <a:p>
            <a:pPr lvl="1"/>
            <a:r>
              <a:rPr lang="en-US" dirty="0"/>
              <a:t>Architecture A spends </a:t>
            </a:r>
            <a:r>
              <a:rPr lang="en-US" b="1" dirty="0"/>
              <a:t>3.1mJ</a:t>
            </a:r>
            <a:r>
              <a:rPr lang="en-US" dirty="0"/>
              <a:t>; Architecture B spends </a:t>
            </a:r>
            <a:r>
              <a:rPr lang="en-US" b="1" dirty="0"/>
              <a:t>6.7mJ</a:t>
            </a:r>
          </a:p>
          <a:p>
            <a:pPr lvl="1"/>
            <a:r>
              <a:rPr lang="en-US" i="1" noProof="0" dirty="0"/>
              <a:t>We prefer architecture A, right?</a:t>
            </a:r>
          </a:p>
          <a:p>
            <a:endParaRPr lang="en-US" noProof="0" dirty="0"/>
          </a:p>
          <a:p>
            <a:endParaRPr lang="en-US" noProof="0" dirty="0"/>
          </a:p>
          <a:p>
            <a:pPr lvl="1"/>
            <a:endParaRPr lang="en-US" noProof="0" dirty="0"/>
          </a:p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662EA-12DF-CDB8-65F3-319330E9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E5A01-C28F-EDD1-E016-285F76289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C90BD-9BA9-3556-3AD4-1AB29731C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6789FC-434F-6391-C5F5-A0D954A72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112" y="1485900"/>
            <a:ext cx="7089775" cy="533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17A673-EB06-52E5-BCFE-D4A8D55A23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6875" y="2705100"/>
            <a:ext cx="6848475" cy="695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1275F5-6844-1FBF-E5A9-3CCF123CA3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3695700"/>
            <a:ext cx="7067550" cy="228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3900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8C37513-71D0-F482-A283-AF2BDF1CE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854" y="0"/>
            <a:ext cx="5506146" cy="5715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A78D005-BD1F-C993-CB68-B06441EE73D8}"/>
              </a:ext>
            </a:extLst>
          </p:cNvPr>
          <p:cNvSpPr/>
          <p:nvPr/>
        </p:nvSpPr>
        <p:spPr>
          <a:xfrm>
            <a:off x="762000" y="1394710"/>
            <a:ext cx="2875854" cy="103557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4D262A-100A-7041-33C5-2F8E49D80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5365"/>
            <a:ext cx="7543800" cy="59663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89210-2CB9-C826-14E2-EB6ABAD32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of </a:t>
            </a:r>
            <a:r>
              <a:rPr lang="en-US" i="1" dirty="0"/>
              <a:t>tactics</a:t>
            </a:r>
          </a:p>
          <a:p>
            <a:pPr lvl="1"/>
            <a:r>
              <a:rPr lang="en-US" i="1" dirty="0"/>
              <a:t>Architectural design</a:t>
            </a:r>
            <a:br>
              <a:rPr lang="en-US" i="1" dirty="0"/>
            </a:br>
            <a:r>
              <a:rPr lang="en-US" i="1" dirty="0"/>
              <a:t>decision to impact</a:t>
            </a:r>
            <a:br>
              <a:rPr lang="en-US" i="1" dirty="0"/>
            </a:br>
            <a:r>
              <a:rPr lang="en-US" i="1" dirty="0"/>
              <a:t>energy-efficiency</a:t>
            </a:r>
          </a:p>
          <a:p>
            <a:endParaRPr lang="en-US" dirty="0"/>
          </a:p>
          <a:p>
            <a:r>
              <a:rPr lang="en-US" dirty="0"/>
              <a:t>Quite a lot of tactics under</a:t>
            </a:r>
            <a:br>
              <a:rPr lang="en-US" dirty="0"/>
            </a:br>
            <a:r>
              <a:rPr lang="en-US" i="1" dirty="0"/>
              <a:t>seven main categories</a:t>
            </a:r>
          </a:p>
          <a:p>
            <a:pPr lvl="1"/>
            <a:r>
              <a:rPr lang="en-US" dirty="0"/>
              <a:t>Some of which are a bit “above your</a:t>
            </a:r>
            <a:br>
              <a:rPr lang="en-US" dirty="0"/>
            </a:br>
            <a:r>
              <a:rPr lang="en-US" dirty="0"/>
              <a:t>current pay-grade”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SWEA picks follows…</a:t>
            </a:r>
            <a:endParaRPr lang="en-US" dirty="0"/>
          </a:p>
          <a:p>
            <a:endParaRPr lang="en-US" i="1" dirty="0"/>
          </a:p>
          <a:p>
            <a:pPr marL="457200" lvl="1" indent="0">
              <a:buNone/>
            </a:pPr>
            <a:endParaRPr lang="en-US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A06BB-5688-36CE-6585-B9E141D22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094B4-050A-23DB-A27F-21EF1FC65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8DD4F-C993-C64B-4CCF-B1FEBFE04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E002E0F-E0B7-ED6D-5FAA-828C6207419C}"/>
              </a:ext>
            </a:extLst>
          </p:cNvPr>
          <p:cNvSpPr/>
          <p:nvPr/>
        </p:nvSpPr>
        <p:spPr>
          <a:xfrm>
            <a:off x="6781800" y="2119992"/>
            <a:ext cx="1143000" cy="24359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0B81726-15A9-0E5C-5E17-3B3641071FB2}"/>
              </a:ext>
            </a:extLst>
          </p:cNvPr>
          <p:cNvSpPr/>
          <p:nvPr/>
        </p:nvSpPr>
        <p:spPr>
          <a:xfrm>
            <a:off x="7162800" y="2933700"/>
            <a:ext cx="1676400" cy="24359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5992607-9D29-0FB5-08CD-9A35D3EAC5C9}"/>
              </a:ext>
            </a:extLst>
          </p:cNvPr>
          <p:cNvSpPr/>
          <p:nvPr/>
        </p:nvSpPr>
        <p:spPr>
          <a:xfrm>
            <a:off x="7181852" y="3290208"/>
            <a:ext cx="1657348" cy="34977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D70A08D-3AE7-7B0E-46A4-F9E683C3C8FD}"/>
              </a:ext>
            </a:extLst>
          </p:cNvPr>
          <p:cNvSpPr/>
          <p:nvPr/>
        </p:nvSpPr>
        <p:spPr>
          <a:xfrm>
            <a:off x="7467600" y="3810000"/>
            <a:ext cx="1295400" cy="1905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F750B2F-4C54-EFBA-0346-1FAABB4FD686}"/>
              </a:ext>
            </a:extLst>
          </p:cNvPr>
          <p:cNvSpPr/>
          <p:nvPr/>
        </p:nvSpPr>
        <p:spPr>
          <a:xfrm>
            <a:off x="6934200" y="4533900"/>
            <a:ext cx="1447800" cy="34977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FBC544D-9C14-470A-C6FF-508D11EC22F8}"/>
              </a:ext>
            </a:extLst>
          </p:cNvPr>
          <p:cNvSpPr/>
          <p:nvPr/>
        </p:nvSpPr>
        <p:spPr>
          <a:xfrm>
            <a:off x="6934200" y="5270500"/>
            <a:ext cx="1143000" cy="1905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958D37A-261E-D316-ACA0-11BF35A10026}"/>
              </a:ext>
            </a:extLst>
          </p:cNvPr>
          <p:cNvSpPr/>
          <p:nvPr/>
        </p:nvSpPr>
        <p:spPr>
          <a:xfrm>
            <a:off x="7315200" y="2445182"/>
            <a:ext cx="1143000" cy="13339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00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ACC86-2987-0690-59D3-0F19DCF28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Bulk Fetch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DC930-F8A8-019E-D534-CC1A0A550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“Buy 50 things at the super market once, instead of making 50 trips buying a single thing”</a:t>
            </a:r>
          </a:p>
          <a:p>
            <a:pPr lvl="1"/>
            <a:r>
              <a:rPr lang="en-US" dirty="0"/>
              <a:t>POSA4(2007): </a:t>
            </a:r>
            <a:r>
              <a:rPr lang="en-US" b="1" dirty="0"/>
              <a:t>Batch Method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2"/>
            <a:r>
              <a:rPr lang="en-US" b="1" dirty="0"/>
              <a:t>Iterator pattern </a:t>
            </a:r>
            <a:r>
              <a:rPr lang="en-US" dirty="0"/>
              <a:t>is an energy </a:t>
            </a:r>
            <a:r>
              <a:rPr lang="en-US" i="1" dirty="0"/>
              <a:t>anti pattern</a:t>
            </a:r>
          </a:p>
          <a:p>
            <a:pPr lvl="3"/>
            <a:r>
              <a:rPr lang="en-US" i="1" dirty="0" err="1"/>
              <a:t>getNext</a:t>
            </a:r>
            <a:r>
              <a:rPr lang="en-US" i="1" dirty="0"/>
              <a:t>() </a:t>
            </a:r>
            <a:r>
              <a:rPr lang="en-US" dirty="0"/>
              <a:t>across the network is a </a:t>
            </a:r>
            <a:r>
              <a:rPr lang="en-US" i="1" dirty="0"/>
              <a:t>chatty interface</a:t>
            </a:r>
          </a:p>
          <a:p>
            <a:pPr lvl="3"/>
            <a:r>
              <a:rPr lang="en-US" dirty="0"/>
              <a:t>Use </a:t>
            </a:r>
            <a:r>
              <a:rPr lang="en-US" i="1" dirty="0"/>
              <a:t>pagination</a:t>
            </a:r>
            <a:r>
              <a:rPr lang="en-US" dirty="0"/>
              <a:t> instead – bulk fetch next 50 items in one chunk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D1848-F908-2FB2-3FA9-93E741F0A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656C6-3714-F5EA-7132-A0767EE58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BE9CB-C5BA-E7F7-A789-FAB71A4EC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611108-F469-C714-8756-347F8B66E2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842" y="1409700"/>
            <a:ext cx="1564958" cy="2019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BB0D3D-4608-73FC-7954-A1CD6DAE8C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2247900"/>
            <a:ext cx="5480924" cy="14459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6250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ACC86-2987-0690-59D3-0F19DCF28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Bulk Fetch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DC930-F8A8-019E-D534-CC1A0A550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“Buy 50 things at the super market once, instead of making 50 trips buying a single thing”</a:t>
            </a:r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Classic OO is often a very </a:t>
            </a:r>
            <a:r>
              <a:rPr lang="en-US" i="1" dirty="0"/>
              <a:t>fine-grained API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D1848-F908-2FB2-3FA9-93E741F0A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656C6-3714-F5EA-7132-A0767EE58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BE9CB-C5BA-E7F7-A789-FAB71A4EC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611108-F469-C714-8756-347F8B66E2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842" y="1409700"/>
            <a:ext cx="1564958" cy="2019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157" y="2678278"/>
            <a:ext cx="3636046" cy="2871357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234190" y="4710035"/>
            <a:ext cx="619278" cy="839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 flipV="1">
            <a:off x="1882311" y="4000500"/>
            <a:ext cx="2452350" cy="106680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B997249-E587-4FCD-4185-112064AC3298}"/>
              </a:ext>
            </a:extLst>
          </p:cNvPr>
          <p:cNvSpPr/>
          <p:nvPr/>
        </p:nvSpPr>
        <p:spPr>
          <a:xfrm>
            <a:off x="5844711" y="4355041"/>
            <a:ext cx="2842089" cy="1245659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UI needs to get all card data from the server when redrawing UI…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F9862A7-E1E9-1814-A2AA-4C06FBF917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4661" y="2559434"/>
            <a:ext cx="2887921" cy="15429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8909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28B5C85-20FB-CF74-A2B6-319ED9328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4256192"/>
            <a:ext cx="2502996" cy="9667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E85277-B69A-FC3C-9BA7-7681A1261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A/B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FBB09-BFE7-C8A7-B57C-89FFF966F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Card interface</a:t>
            </a:r>
          </a:p>
          <a:p>
            <a:pPr lvl="1"/>
            <a:r>
              <a:rPr lang="en-US" b="1" dirty="0"/>
              <a:t>Two</a:t>
            </a:r>
            <a:r>
              <a:rPr lang="en-US" dirty="0"/>
              <a:t> remote implementations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4C0E4-C8E6-6906-954F-FC95D896D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B4B09-8B96-1F87-AD0E-297C93C65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2958D-FFE8-A433-C4B1-0B0D21AED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2D94F1-8968-7FBE-CE41-B9EE17F74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90700"/>
            <a:ext cx="3755775" cy="2006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FB3AC7-3679-D325-8DC5-CA9E8FFB33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842" t="70822" r="58427" b="1907"/>
          <a:stretch/>
        </p:blipFill>
        <p:spPr>
          <a:xfrm>
            <a:off x="1333500" y="3694793"/>
            <a:ext cx="1447800" cy="19821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469427-B14D-E0E6-6D0F-8EFDFC28F6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952500"/>
            <a:ext cx="2533745" cy="20690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34ED4F41-770A-5805-3D61-76D58F6F15D1}"/>
              </a:ext>
            </a:extLst>
          </p:cNvPr>
          <p:cNvSpPr/>
          <p:nvPr/>
        </p:nvSpPr>
        <p:spPr>
          <a:xfrm rot="19878831">
            <a:off x="4412031" y="1802693"/>
            <a:ext cx="685800" cy="457200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6039DD9-818A-E6E9-E2FD-6A990DC5ED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5475" y="3244878"/>
            <a:ext cx="3094075" cy="160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A26A5AEC-CB3C-A48B-F11B-6A46A2E1ED86}"/>
              </a:ext>
            </a:extLst>
          </p:cNvPr>
          <p:cNvSpPr/>
          <p:nvPr/>
        </p:nvSpPr>
        <p:spPr>
          <a:xfrm rot="807395">
            <a:off x="4435891" y="3097712"/>
            <a:ext cx="685800" cy="457200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B00349C-628E-BBCD-9B8C-DB6378D8AC32}"/>
              </a:ext>
            </a:extLst>
          </p:cNvPr>
          <p:cNvSpPr/>
          <p:nvPr/>
        </p:nvSpPr>
        <p:spPr>
          <a:xfrm>
            <a:off x="3815802" y="2542672"/>
            <a:ext cx="1740996" cy="382924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Broker pattern</a:t>
            </a:r>
            <a:br>
              <a:rPr lang="en-US" sz="1200" dirty="0"/>
            </a:br>
            <a:r>
              <a:rPr lang="en-US" sz="1200" dirty="0"/>
              <a:t> Classic (RMI-like)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45068F-D077-314E-FDBB-ED1F4EDAE9CD}"/>
              </a:ext>
            </a:extLst>
          </p:cNvPr>
          <p:cNvCxnSpPr/>
          <p:nvPr/>
        </p:nvCxnSpPr>
        <p:spPr>
          <a:xfrm>
            <a:off x="4419600" y="3009900"/>
            <a:ext cx="4208112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3E63A8B-6C6D-7B2A-9A0E-4A5962486CCE}"/>
              </a:ext>
            </a:extLst>
          </p:cNvPr>
          <p:cNvSpPr/>
          <p:nvPr/>
        </p:nvSpPr>
        <p:spPr>
          <a:xfrm>
            <a:off x="7182467" y="3134850"/>
            <a:ext cx="1740996" cy="382924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Broker pattern</a:t>
            </a:r>
            <a:br>
              <a:rPr lang="en-US" sz="1200" dirty="0"/>
            </a:br>
            <a:r>
              <a:rPr lang="en-US" sz="1200" dirty="0"/>
              <a:t>Batch Method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556798" y="4914900"/>
            <a:ext cx="3206202" cy="38205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a) Cache 5 secs b) </a:t>
            </a:r>
            <a:r>
              <a:rPr lang="en-US"/>
              <a:t>Get  PODO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84197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7AAE1DA-03D8-E2EC-D9F4-DF57F1CB728B}"/>
              </a:ext>
            </a:extLst>
          </p:cNvPr>
          <p:cNvSpPr/>
          <p:nvPr/>
        </p:nvSpPr>
        <p:spPr>
          <a:xfrm>
            <a:off x="685800" y="3924300"/>
            <a:ext cx="3124200" cy="3810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3ACC86-2987-0690-59D3-0F19DCF28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Bulk Fetch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DC930-F8A8-019E-D534-CC1A0A550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“Buy 50 things at the super market once, instead of making 50 trips buying a single thing”</a:t>
            </a:r>
          </a:p>
          <a:p>
            <a:r>
              <a:rPr lang="en-US" dirty="0"/>
              <a:t>Comparison</a:t>
            </a:r>
          </a:p>
          <a:p>
            <a:pPr lvl="1"/>
            <a:r>
              <a:rPr lang="en-US" dirty="0"/>
              <a:t>Classic Broker (the one </a:t>
            </a:r>
            <a:r>
              <a:rPr lang="en-US" i="1" dirty="0"/>
              <a:t>you make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5.66W (</a:t>
            </a:r>
            <a:r>
              <a:rPr lang="el-GR" dirty="0"/>
              <a:t>σ</a:t>
            </a:r>
            <a:r>
              <a:rPr lang="en-US" dirty="0"/>
              <a:t> 0.90W)</a:t>
            </a:r>
          </a:p>
          <a:p>
            <a:pPr lvl="1"/>
            <a:r>
              <a:rPr lang="en-US" dirty="0"/>
              <a:t>Batch Method Broker (using caching)</a:t>
            </a:r>
          </a:p>
          <a:p>
            <a:pPr lvl="2"/>
            <a:r>
              <a:rPr lang="en-US" dirty="0"/>
              <a:t>4.12W (</a:t>
            </a:r>
            <a:r>
              <a:rPr lang="el-GR" dirty="0"/>
              <a:t>σ</a:t>
            </a:r>
            <a:r>
              <a:rPr lang="en-US" dirty="0"/>
              <a:t> 0.79W)</a:t>
            </a:r>
          </a:p>
          <a:p>
            <a:pPr lvl="2"/>
            <a:r>
              <a:rPr lang="en-US" dirty="0"/>
              <a:t>(Reducing number of network calls to 43%)</a:t>
            </a:r>
          </a:p>
          <a:p>
            <a:pPr lvl="1"/>
            <a:r>
              <a:rPr lang="en-US" dirty="0"/>
              <a:t>Saving </a:t>
            </a:r>
            <a:r>
              <a:rPr lang="en-US" b="1" dirty="0"/>
              <a:t>27%</a:t>
            </a:r>
            <a:r>
              <a:rPr lang="en-US" b="1" i="1" dirty="0"/>
              <a:t> </a:t>
            </a:r>
            <a:r>
              <a:rPr lang="en-US" b="1" dirty="0"/>
              <a:t>energy</a:t>
            </a:r>
          </a:p>
          <a:p>
            <a:pPr lvl="1"/>
            <a:endParaRPr lang="en-US" b="1" dirty="0"/>
          </a:p>
          <a:p>
            <a:pPr lvl="2"/>
            <a:r>
              <a:rPr lang="en-US" b="1" i="1" dirty="0"/>
              <a:t>And this is on the server side only!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D1848-F908-2FB2-3FA9-93E741F0A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656C6-3714-F5EA-7132-A0767EE58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BE9CB-C5BA-E7F7-A789-FAB71A4EC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611108-F469-C714-8756-347F8B66E2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842" y="1409700"/>
            <a:ext cx="1564958" cy="2019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1866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26881-42FC-005E-03B3-1A6359649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Fetch Data from the Proximity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D5DA4-2A6E-EA58-5A39-8D178C09F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Imhotep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5247D-1D2B-806D-EE5E-CED14443B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FA7FD-0FD1-336E-7307-97EED57B0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39D2DF7-CC5E-BBB7-7C32-72B9F4555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“Have a stock of supplies to avoid a lot of trips to the super market”</a:t>
            </a:r>
          </a:p>
          <a:p>
            <a:endParaRPr lang="en-US" b="1" dirty="0"/>
          </a:p>
          <a:p>
            <a:r>
              <a:rPr lang="en-US" b="1" dirty="0"/>
              <a:t>Cache Data Closer to User</a:t>
            </a:r>
          </a:p>
          <a:p>
            <a:pPr lvl="1"/>
            <a:r>
              <a:rPr lang="en-US" dirty="0"/>
              <a:t>The </a:t>
            </a:r>
            <a:r>
              <a:rPr lang="en-US" i="1" dirty="0"/>
              <a:t>Batch Method Broker</a:t>
            </a:r>
            <a:r>
              <a:rPr lang="en-US" dirty="0"/>
              <a:t> is one such</a:t>
            </a:r>
            <a:br>
              <a:rPr lang="en-US" dirty="0"/>
            </a:br>
            <a:r>
              <a:rPr lang="en-US" dirty="0"/>
              <a:t>example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Content-Delivery-Networks (CDN)</a:t>
            </a:r>
          </a:p>
          <a:p>
            <a:pPr lvl="2"/>
            <a:r>
              <a:rPr lang="en-US" dirty="0"/>
              <a:t>Store web contents (caching) physically near to the users to provide faster load times by avoiding “long distance network transmission”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A52939-81C3-43EF-CB37-BB333CC7E0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569244"/>
            <a:ext cx="2743200" cy="205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68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AD053-C119-7D6D-83B3-40D71B0D9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Utilize an Efficient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A7BA6-E6B6-B203-3602-9B2F36D81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“Switch the 20 W halogen bulb to a 4 W LED bulb”</a:t>
            </a:r>
          </a:p>
          <a:p>
            <a:r>
              <a:rPr lang="en-US" b="1" dirty="0"/>
              <a:t>Use Efficient Languages and Tools</a:t>
            </a:r>
          </a:p>
          <a:p>
            <a:pPr lvl="1"/>
            <a:r>
              <a:rPr lang="en-US" dirty="0"/>
              <a:t>(This 2017 study used</a:t>
            </a:r>
            <a:br>
              <a:rPr lang="en-US" dirty="0"/>
            </a:br>
            <a:r>
              <a:rPr lang="en-US" dirty="0"/>
              <a:t>rather unrealistic</a:t>
            </a:r>
            <a:br>
              <a:rPr lang="en-US" dirty="0"/>
            </a:br>
            <a:r>
              <a:rPr lang="en-US" dirty="0"/>
              <a:t>benchmark </a:t>
            </a:r>
            <a:br>
              <a:rPr lang="en-US" dirty="0"/>
            </a:br>
            <a:r>
              <a:rPr lang="en-US" dirty="0"/>
              <a:t>programs)</a:t>
            </a:r>
          </a:p>
          <a:p>
            <a:pPr lvl="2"/>
            <a:r>
              <a:rPr lang="en-US" dirty="0"/>
              <a:t>Mandelbrot???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458E1-2C95-8C90-B09E-11F259BFA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Imhotep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5D9F6-F6C6-64E8-F142-4CA98A9A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63880-6B0F-3AFB-3F54-F2C1FD28B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B7769C-826A-DB18-3B65-36D74F2F0E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1485900"/>
            <a:ext cx="2171700" cy="1447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2324099"/>
            <a:ext cx="1847760" cy="15899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3940490"/>
            <a:ext cx="1600784" cy="112680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505360" y="3119065"/>
            <a:ext cx="3276600" cy="1981200"/>
          </a:xfrm>
          <a:prstGeom prst="round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Own experiment of a 3 endpoint REST Service </a:t>
            </a:r>
            <a:r>
              <a:rPr lang="en-US" dirty="0" err="1"/>
              <a:t>impl</a:t>
            </a:r>
            <a:r>
              <a:rPr lang="en-US" dirty="0"/>
              <a:t>:</a:t>
            </a:r>
          </a:p>
          <a:p>
            <a:pPr algn="ctr"/>
            <a:r>
              <a:rPr lang="en-US" dirty="0">
                <a:solidFill>
                  <a:srgbClr val="92D050"/>
                </a:solidFill>
              </a:rPr>
              <a:t>Java (baseline)</a:t>
            </a:r>
            <a:br>
              <a:rPr lang="en-US" dirty="0">
                <a:solidFill>
                  <a:srgbClr val="92D050"/>
                </a:solidFill>
              </a:rPr>
            </a:br>
            <a:r>
              <a:rPr lang="en-US" dirty="0">
                <a:solidFill>
                  <a:srgbClr val="92D050"/>
                </a:solidFill>
              </a:rPr>
              <a:t>Go (-3.5% energy)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Scala (+27% energy)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Python (+162%, 2½x)</a:t>
            </a:r>
            <a:endParaRPr lang="da-DK" b="1" dirty="0">
              <a:solidFill>
                <a:srgbClr val="C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00400" y="4628030"/>
            <a:ext cx="2209800" cy="228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E4E72AF-3959-A2EB-62EE-CD1DDB9C55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877" y="4054792"/>
            <a:ext cx="2722303" cy="10454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0288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7F5F5-6DE4-5DA9-0C8D-D19C0EE4C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</a:t>
            </a:r>
            <a:r>
              <a:rPr lang="en-US" dirty="0" err="1"/>
              <a:t>SideBar</a:t>
            </a:r>
            <a:r>
              <a:rPr lang="en-US" dirty="0"/>
              <a:t>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CBB66-8C68-C01C-7D50-0586159F6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Statistics is rather essential here</a:t>
            </a:r>
          </a:p>
          <a:p>
            <a:pPr lvl="1"/>
            <a:r>
              <a:rPr lang="en-US" dirty="0"/>
              <a:t>Thanks to </a:t>
            </a:r>
            <a:r>
              <a:rPr lang="en-US" i="1" dirty="0"/>
              <a:t>Markus</a:t>
            </a:r>
            <a:r>
              <a:rPr lang="en-US" dirty="0"/>
              <a:t> from Statistics and all his predecessors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r>
              <a:rPr lang="en-US" dirty="0">
                <a:sym typeface="Wingdings" panose="05000000000000000000" pitchFamily="2" charset="2"/>
              </a:rPr>
              <a:t>Question</a:t>
            </a:r>
          </a:p>
          <a:p>
            <a:pPr lvl="1"/>
            <a:r>
              <a:rPr lang="en-US" i="1" dirty="0">
                <a:sym typeface="Wingdings" panose="05000000000000000000" pitchFamily="2" charset="2"/>
              </a:rPr>
              <a:t>Is Go really 3.5% more efficient or is</a:t>
            </a:r>
            <a:br>
              <a:rPr lang="en-US" i="1" dirty="0">
                <a:sym typeface="Wingdings" panose="05000000000000000000" pitchFamily="2" charset="2"/>
              </a:rPr>
            </a:br>
            <a:r>
              <a:rPr lang="en-US" i="1" dirty="0">
                <a:sym typeface="Wingdings" panose="05000000000000000000" pitchFamily="2" charset="2"/>
              </a:rPr>
              <a:t>it due to statistical uncertainty?</a:t>
            </a:r>
          </a:p>
          <a:p>
            <a:r>
              <a:rPr lang="en-US" dirty="0">
                <a:sym typeface="Wingdings" panose="05000000000000000000" pitchFamily="2" charset="2"/>
              </a:rPr>
              <a:t>Answer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Do a Welch T-test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Using </a:t>
            </a:r>
            <a:r>
              <a:rPr lang="en-US" dirty="0" err="1">
                <a:sym typeface="Wingdings" panose="05000000000000000000" pitchFamily="2" charset="2"/>
              </a:rPr>
              <a:t>Gnumeric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p-value &lt; 5% 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9F939-DCE0-97C3-0229-B77395B8B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6248B-C848-DFFC-1093-0E92DCA1D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ACF33-C74E-96AB-070F-C3BBCDC60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BBEF9B71-AD7F-60E4-B1DB-9DECB3689D3D}"/>
              </a:ext>
            </a:extLst>
          </p:cNvPr>
          <p:cNvSpPr/>
          <p:nvPr/>
        </p:nvSpPr>
        <p:spPr>
          <a:xfrm>
            <a:off x="5638800" y="1714500"/>
            <a:ext cx="3276600" cy="1981200"/>
          </a:xfrm>
          <a:prstGeom prst="round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Own experiment of a 3 endpoint REST Service </a:t>
            </a:r>
            <a:r>
              <a:rPr lang="en-US" dirty="0" err="1"/>
              <a:t>impl</a:t>
            </a:r>
            <a:r>
              <a:rPr lang="en-US" dirty="0"/>
              <a:t>:</a:t>
            </a:r>
          </a:p>
          <a:p>
            <a:pPr algn="ctr"/>
            <a:r>
              <a:rPr lang="en-US" dirty="0">
                <a:solidFill>
                  <a:srgbClr val="92D050"/>
                </a:solidFill>
              </a:rPr>
              <a:t>Java (baseline)</a:t>
            </a:r>
            <a:br>
              <a:rPr lang="en-US" dirty="0">
                <a:solidFill>
                  <a:srgbClr val="92D050"/>
                </a:solidFill>
              </a:rPr>
            </a:br>
            <a:r>
              <a:rPr lang="en-US" dirty="0">
                <a:solidFill>
                  <a:srgbClr val="92D050"/>
                </a:solidFill>
              </a:rPr>
              <a:t>Go (-3.5% energy)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Scala (+27% energy)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Python (+162%, 2½x)</a:t>
            </a:r>
            <a:endParaRPr lang="da-DK" b="1" dirty="0">
              <a:solidFill>
                <a:srgbClr val="C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53A16F-B983-0A2E-093B-9AE36E2A4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467" y="3004117"/>
            <a:ext cx="3429733" cy="5934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DD35D6-86FA-886E-9C8D-43C245950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3722159"/>
            <a:ext cx="3459018" cy="1066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56F689-1C5D-1712-F970-15350555A9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4530908"/>
            <a:ext cx="3733800" cy="99764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DD98396-D354-2219-C22E-80A54FBEFC78}"/>
              </a:ext>
            </a:extLst>
          </p:cNvPr>
          <p:cNvSpPr/>
          <p:nvPr/>
        </p:nvSpPr>
        <p:spPr>
          <a:xfrm>
            <a:off x="5090391" y="5296959"/>
            <a:ext cx="3291609" cy="16404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217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AD053-C119-7D6D-83B3-40D71B0D9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Utilize an Efficient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A7BA6-E6B6-B203-3602-9B2F36D81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“Switch the 20 W halogen bulb to a 4 W LED bulb”</a:t>
            </a:r>
          </a:p>
          <a:p>
            <a:r>
              <a:rPr lang="en-US" b="1" dirty="0"/>
              <a:t>Use Low-footprint Data Formats</a:t>
            </a:r>
          </a:p>
          <a:p>
            <a:pPr lvl="2"/>
            <a:r>
              <a:rPr lang="en-US" i="1" dirty="0"/>
              <a:t>XML is much more verbose than JSON</a:t>
            </a:r>
          </a:p>
          <a:p>
            <a:pPr lvl="2"/>
            <a:r>
              <a:rPr lang="en-US" dirty="0"/>
              <a:t>Binary formats: </a:t>
            </a:r>
            <a:r>
              <a:rPr lang="en-US" dirty="0" err="1"/>
              <a:t>ProtoBuf</a:t>
            </a:r>
            <a:r>
              <a:rPr lang="en-US" dirty="0"/>
              <a:t>, </a:t>
            </a:r>
            <a:r>
              <a:rPr lang="en-US" dirty="0" err="1"/>
              <a:t>Cap’n</a:t>
            </a:r>
            <a:r>
              <a:rPr lang="en-US" dirty="0"/>
              <a:t> Proto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Part-time students did a XML versus JSON experiment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458E1-2C95-8C90-B09E-11F259BFA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5D9F6-F6C6-64E8-F142-4CA98A9A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63880-6B0F-3AFB-3F54-F2C1FD28B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B7769C-826A-DB18-3B65-36D74F2F0E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1485900"/>
            <a:ext cx="2171700" cy="1447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6B2786-64C3-F838-A6B9-880F7D0661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710420"/>
            <a:ext cx="2400300" cy="150928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3812DD8-37DC-B0D5-F03D-9266AB0E32CB}"/>
              </a:ext>
            </a:extLst>
          </p:cNvPr>
          <p:cNvSpPr/>
          <p:nvPr/>
        </p:nvSpPr>
        <p:spPr>
          <a:xfrm>
            <a:off x="4038600" y="3848100"/>
            <a:ext cx="4038600" cy="14478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JSON: 24.5W (</a:t>
            </a:r>
            <a:r>
              <a:rPr lang="el-GR" dirty="0"/>
              <a:t>σ</a:t>
            </a:r>
            <a:r>
              <a:rPr lang="da-DK" dirty="0"/>
              <a:t> 2.5w)</a:t>
            </a:r>
            <a:endParaRPr lang="en-US" dirty="0"/>
          </a:p>
          <a:p>
            <a:pPr algn="ctr"/>
            <a:r>
              <a:rPr lang="en-US" dirty="0"/>
              <a:t>XML: 27.9W (</a:t>
            </a:r>
            <a:r>
              <a:rPr lang="el-GR" dirty="0"/>
              <a:t>σ </a:t>
            </a:r>
            <a:r>
              <a:rPr lang="en-US" dirty="0"/>
              <a:t>4.1W)</a:t>
            </a:r>
          </a:p>
          <a:p>
            <a:pPr algn="ctr"/>
            <a:r>
              <a:rPr lang="en-US" i="1" dirty="0"/>
              <a:t>That is 12.2% saved energy by</a:t>
            </a:r>
            <a:br>
              <a:rPr lang="en-US" i="1" dirty="0"/>
            </a:br>
            <a:r>
              <a:rPr lang="en-US" i="1" dirty="0"/>
              <a:t>using JSON over XML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0AB5D4-0416-E608-606F-E5DC865D56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8" y="2171700"/>
            <a:ext cx="116441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131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AD053-C119-7D6D-83B3-40D71B0D9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Utilize an Efficient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A7BA6-E6B6-B203-3602-9B2F36D81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“Switch the 20 W halogen bulb to a 4 W LED bulb”</a:t>
            </a:r>
          </a:p>
          <a:p>
            <a:r>
              <a:rPr lang="en-US" b="1" dirty="0"/>
              <a:t>Use Efficient Databases</a:t>
            </a:r>
          </a:p>
          <a:p>
            <a:pPr lvl="2"/>
            <a:r>
              <a:rPr lang="en-US" dirty="0"/>
              <a:t>If only a ‘blob storage’ / key-value store is </a:t>
            </a:r>
            <a:br>
              <a:rPr lang="en-US" dirty="0"/>
            </a:br>
            <a:r>
              <a:rPr lang="en-US" dirty="0"/>
              <a:t>necessary then pick one, rather than a SQL or</a:t>
            </a:r>
            <a:br>
              <a:rPr lang="en-US" dirty="0"/>
            </a:br>
            <a:r>
              <a:rPr lang="en-US" dirty="0"/>
              <a:t>a MongoDB database</a:t>
            </a:r>
          </a:p>
          <a:p>
            <a:pPr lvl="1"/>
            <a:r>
              <a:rPr lang="en-US" dirty="0"/>
              <a:t>Example</a:t>
            </a:r>
          </a:p>
          <a:p>
            <a:pPr lvl="2"/>
            <a:r>
              <a:rPr lang="en-US" dirty="0"/>
              <a:t>REST service (three endpoints: One POST and two GET)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458E1-2C95-8C90-B09E-11F259BFA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Imhotep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5D9F6-F6C6-64E8-F142-4CA98A9A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63880-6B0F-3AFB-3F54-F2C1FD28B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B7769C-826A-DB18-3B65-36D74F2F0E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1485900"/>
            <a:ext cx="2171700" cy="1447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D9232F-8EAD-6920-9146-2C2B232C1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569761"/>
            <a:ext cx="6076950" cy="15737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3481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994A963-2D5A-9B72-2A59-BE69534A53A8}"/>
              </a:ext>
            </a:extLst>
          </p:cNvPr>
          <p:cNvSpPr/>
          <p:nvPr/>
        </p:nvSpPr>
        <p:spPr>
          <a:xfrm>
            <a:off x="838200" y="3516841"/>
            <a:ext cx="4724400" cy="407459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0071153-274C-D01F-9C01-7C4F7B166117}"/>
              </a:ext>
            </a:extLst>
          </p:cNvPr>
          <p:cNvSpPr/>
          <p:nvPr/>
        </p:nvSpPr>
        <p:spPr>
          <a:xfrm>
            <a:off x="838200" y="1387215"/>
            <a:ext cx="3505200" cy="407459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BEE26D-A121-7477-8A38-7C01B53A9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Energy and 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BF5A9-10A4-3137-8A35-82FDEDB9F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We are basically interested in </a:t>
            </a:r>
            <a:r>
              <a:rPr lang="en-US" i="1" noProof="0" dirty="0"/>
              <a:t>energy</a:t>
            </a:r>
          </a:p>
          <a:p>
            <a:pPr lvl="1"/>
            <a:r>
              <a:rPr lang="en-US" noProof="0" dirty="0"/>
              <a:t>Energy = Amount of work</a:t>
            </a:r>
          </a:p>
          <a:p>
            <a:r>
              <a:rPr lang="en-US" b="1" noProof="0" dirty="0"/>
              <a:t>Energy</a:t>
            </a:r>
            <a:r>
              <a:rPr lang="en-US" noProof="0" dirty="0"/>
              <a:t> is measured in </a:t>
            </a:r>
            <a:r>
              <a:rPr lang="en-US" b="1" noProof="0" dirty="0"/>
              <a:t>Joule</a:t>
            </a:r>
            <a:r>
              <a:rPr lang="en-US" noProof="0" dirty="0"/>
              <a:t> (SI unit)</a:t>
            </a:r>
          </a:p>
          <a:p>
            <a:pPr lvl="2"/>
            <a:r>
              <a:rPr lang="en-US" noProof="0" dirty="0"/>
              <a:t>1J work is done when a force of 1 newton</a:t>
            </a:r>
            <a:br>
              <a:rPr lang="en-US" noProof="0" dirty="0"/>
            </a:br>
            <a:r>
              <a:rPr lang="en-US" noProof="0" dirty="0"/>
              <a:t>displaces a mass 1 meter</a:t>
            </a:r>
          </a:p>
          <a:p>
            <a:pPr lvl="3"/>
            <a:r>
              <a:rPr lang="en-US" noProof="0" dirty="0"/>
              <a:t>Newton = force accelerating 1kg by 1m/s^2</a:t>
            </a:r>
          </a:p>
          <a:p>
            <a:r>
              <a:rPr lang="en-US" b="1" noProof="0" dirty="0"/>
              <a:t>Power</a:t>
            </a:r>
            <a:r>
              <a:rPr lang="en-US" noProof="0" dirty="0"/>
              <a:t> is measured in </a:t>
            </a:r>
            <a:r>
              <a:rPr lang="en-US" b="1" noProof="0" dirty="0"/>
              <a:t>Watt</a:t>
            </a:r>
            <a:r>
              <a:rPr lang="en-US" noProof="0" dirty="0"/>
              <a:t> </a:t>
            </a:r>
          </a:p>
          <a:p>
            <a:pPr lvl="1"/>
            <a:r>
              <a:rPr lang="en-US" noProof="0" dirty="0"/>
              <a:t>Power = energy / second; 1 W = 1 J/s</a:t>
            </a:r>
          </a:p>
          <a:p>
            <a:pPr lvl="2"/>
            <a:r>
              <a:rPr lang="en-US" noProof="0" dirty="0"/>
              <a:t>Or…</a:t>
            </a:r>
          </a:p>
          <a:p>
            <a:pPr lvl="1"/>
            <a:r>
              <a:rPr lang="en-US" noProof="0" dirty="0"/>
              <a:t>1 Joule is 1 W in 1 second = 1 </a:t>
            </a:r>
            <a:r>
              <a:rPr lang="en-US" noProof="0" dirty="0" err="1"/>
              <a:t>Ws</a:t>
            </a:r>
            <a:endParaRPr lang="en-US" noProof="0" dirty="0"/>
          </a:p>
          <a:p>
            <a:pPr lvl="1"/>
            <a:r>
              <a:rPr lang="en-US" b="1" noProof="0" dirty="0"/>
              <a:t>1 </a:t>
            </a:r>
            <a:r>
              <a:rPr lang="en-US" b="1" noProof="0" dirty="0" err="1"/>
              <a:t>KWh</a:t>
            </a:r>
            <a:r>
              <a:rPr lang="en-US" b="1" dirty="0"/>
              <a:t> = 3.6 MJ</a:t>
            </a:r>
            <a:endParaRPr lang="en-US" noProof="0" dirty="0"/>
          </a:p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04212-EA14-4398-04A6-F776A7304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9344B-ED3D-C342-D787-9CF45A18F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485C5-9E09-F7EE-5779-F2D4D6010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205549-3254-4BE4-9C0E-BEB9EB903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028699"/>
            <a:ext cx="1949181" cy="2689731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2EC6437-9958-CCCB-0F01-E550F4CBA642}"/>
              </a:ext>
            </a:extLst>
          </p:cNvPr>
          <p:cNvCxnSpPr/>
          <p:nvPr/>
        </p:nvCxnSpPr>
        <p:spPr>
          <a:xfrm flipV="1">
            <a:off x="5149581" y="2804029"/>
            <a:ext cx="1479819" cy="1577471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6">
            <a:extLst>
              <a:ext uri="{FF2B5EF4-FFF2-40B4-BE49-F238E27FC236}">
                <a16:creationId xmlns:a16="http://schemas.microsoft.com/office/drawing/2014/main" id="{9509AD8F-6089-AEB6-6A66-771CEE7F5A10}"/>
              </a:ext>
            </a:extLst>
          </p:cNvPr>
          <p:cNvSpPr/>
          <p:nvPr/>
        </p:nvSpPr>
        <p:spPr>
          <a:xfrm>
            <a:off x="5573486" y="4203220"/>
            <a:ext cx="3352800" cy="914401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100g Hellmann’s Mayonnaise contains 2,965,000 J (0.82 kWh)</a:t>
            </a:r>
            <a:br>
              <a:rPr lang="en-US" dirty="0"/>
            </a:br>
            <a:r>
              <a:rPr lang="en-US" dirty="0"/>
              <a:t>About 35 min sweaty bicycling…</a:t>
            </a:r>
          </a:p>
        </p:txBody>
      </p:sp>
    </p:spTree>
    <p:extLst>
      <p:ext uri="{BB962C8B-B14F-4D97-AF65-F5344CB8AC3E}">
        <p14:creationId xmlns:p14="http://schemas.microsoft.com/office/powerpoint/2010/main" val="15039296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38769C4-A311-D1BD-BFE0-B7C5874254CC}"/>
              </a:ext>
            </a:extLst>
          </p:cNvPr>
          <p:cNvSpPr/>
          <p:nvPr/>
        </p:nvSpPr>
        <p:spPr>
          <a:xfrm>
            <a:off x="762000" y="3314700"/>
            <a:ext cx="4419600" cy="10668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C16C13-CF93-97F5-6287-AD9C6B504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Utilize your Resources Efficiently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6ED22-E647-B694-D15D-40BF401A0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“Prepare several items in the oven at the same time”</a:t>
            </a:r>
          </a:p>
          <a:p>
            <a:r>
              <a:rPr lang="en-US" dirty="0"/>
              <a:t>An </a:t>
            </a:r>
            <a:r>
              <a:rPr lang="en-US" i="1" dirty="0"/>
              <a:t>idling</a:t>
            </a:r>
            <a:r>
              <a:rPr lang="en-US" dirty="0"/>
              <a:t> computer spends between </a:t>
            </a:r>
            <a:br>
              <a:rPr lang="en-US" dirty="0"/>
            </a:br>
            <a:r>
              <a:rPr lang="en-US" dirty="0"/>
              <a:t>1/4 - 2/3 power compared to a </a:t>
            </a:r>
            <a:r>
              <a:rPr lang="en-US" i="1" dirty="0"/>
              <a:t>busy</a:t>
            </a:r>
            <a:br>
              <a:rPr lang="en-US" dirty="0"/>
            </a:br>
            <a:r>
              <a:rPr lang="en-US" dirty="0"/>
              <a:t>computer</a:t>
            </a:r>
          </a:p>
          <a:p>
            <a:pPr lvl="2"/>
            <a:r>
              <a:rPr lang="en-US" dirty="0"/>
              <a:t>The </a:t>
            </a:r>
            <a:r>
              <a:rPr lang="en-US" i="1" dirty="0"/>
              <a:t>non-proportionality of energy consumption</a:t>
            </a:r>
          </a:p>
          <a:p>
            <a:r>
              <a:rPr lang="en-US" dirty="0"/>
              <a:t>Which means:</a:t>
            </a:r>
          </a:p>
          <a:p>
            <a:pPr lvl="1"/>
            <a:r>
              <a:rPr lang="en-US" b="1" dirty="0"/>
              <a:t>Per-transaction energy cost is</a:t>
            </a:r>
            <a:br>
              <a:rPr lang="en-US" b="1" dirty="0"/>
            </a:br>
            <a:r>
              <a:rPr lang="en-US" b="1" dirty="0"/>
              <a:t>lowering as the computer is</a:t>
            </a:r>
            <a:br>
              <a:rPr lang="en-US" b="1" dirty="0"/>
            </a:br>
            <a:r>
              <a:rPr lang="en-US" b="1" dirty="0"/>
              <a:t>more heavily utilized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3F0F1-D81B-9A79-4408-BCC3538F4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Imhotep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3D9F4-33E1-7342-2415-FCF0D050D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B791E-6E9F-0ABC-54D2-2569C23E8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ECE070-9818-90E4-9B88-1F8E48CB91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495" y="1464869"/>
            <a:ext cx="1955942" cy="13926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D539A8-A469-4D93-B51B-EE9B9FCA3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092153"/>
            <a:ext cx="2895600" cy="205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993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16C13-CF93-97F5-6287-AD9C6B504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Utilize your Resources Efficiently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6ED22-E647-B694-D15D-40BF401A0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“Prepare several items in the oven at the same time”</a:t>
            </a:r>
          </a:p>
          <a:p>
            <a:r>
              <a:rPr lang="en-US" dirty="0"/>
              <a:t>Imagine a </a:t>
            </a:r>
            <a:r>
              <a:rPr lang="en-US" i="1" dirty="0"/>
              <a:t>single</a:t>
            </a:r>
            <a:r>
              <a:rPr lang="en-US" dirty="0"/>
              <a:t> server</a:t>
            </a:r>
          </a:p>
          <a:p>
            <a:pPr lvl="1"/>
            <a:r>
              <a:rPr lang="en-US" dirty="0"/>
              <a:t>Handling 2.000 </a:t>
            </a:r>
            <a:r>
              <a:rPr lang="en-US" dirty="0" err="1"/>
              <a:t>tps</a:t>
            </a:r>
            <a:r>
              <a:rPr lang="en-US" dirty="0"/>
              <a:t> at 100% CPU load</a:t>
            </a:r>
          </a:p>
          <a:p>
            <a:pPr lvl="2"/>
            <a:r>
              <a:rPr lang="en-US" dirty="0"/>
              <a:t>Result: 2.000 </a:t>
            </a:r>
            <a:r>
              <a:rPr lang="en-US" dirty="0" err="1"/>
              <a:t>tps</a:t>
            </a:r>
            <a:r>
              <a:rPr lang="en-US" dirty="0"/>
              <a:t> spending </a:t>
            </a:r>
            <a:r>
              <a:rPr lang="en-US" b="1" dirty="0"/>
              <a:t>90 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3F0F1-D81B-9A79-4408-BCC3538F4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3D9F4-33E1-7342-2415-FCF0D050D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B791E-6E9F-0ABC-54D2-2569C23E8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796537E-CFA9-B14B-E199-8DDE46004D04}"/>
              </a:ext>
            </a:extLst>
          </p:cNvPr>
          <p:cNvGraphicFramePr>
            <a:graphicFrameLocks/>
          </p:cNvGraphicFramePr>
          <p:nvPr/>
        </p:nvGraphicFramePr>
        <p:xfrm>
          <a:off x="233363" y="2552700"/>
          <a:ext cx="4567238" cy="2443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F1ECE070-9818-90E4-9B88-1F8E48CB91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495" y="1464869"/>
            <a:ext cx="1955942" cy="13926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8DEF03-902A-2F1E-63A0-08C56B373A92}"/>
              </a:ext>
            </a:extLst>
          </p:cNvPr>
          <p:cNvCxnSpPr/>
          <p:nvPr/>
        </p:nvCxnSpPr>
        <p:spPr>
          <a:xfrm flipH="1">
            <a:off x="233363" y="3194955"/>
            <a:ext cx="4872037" cy="0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75E5B9-4983-48BC-10B7-E21877B1EEF1}"/>
              </a:ext>
            </a:extLst>
          </p:cNvPr>
          <p:cNvCxnSpPr>
            <a:cxnSpLocks/>
          </p:cNvCxnSpPr>
          <p:nvPr/>
        </p:nvCxnSpPr>
        <p:spPr>
          <a:xfrm>
            <a:off x="3962400" y="3009900"/>
            <a:ext cx="0" cy="1648692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724400" y="3086100"/>
            <a:ext cx="685800" cy="3048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90W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608708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16C13-CF93-97F5-6287-AD9C6B504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Utilize your Resources Efficiently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6ED22-E647-B694-D15D-40BF401A0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“Prepare several items in the oven at the same time”</a:t>
            </a:r>
          </a:p>
          <a:p>
            <a:r>
              <a:rPr lang="en-US" dirty="0"/>
              <a:t>Change to </a:t>
            </a:r>
            <a:r>
              <a:rPr lang="en-US" i="1" dirty="0"/>
              <a:t>Horizontal Scaling: Two servers</a:t>
            </a:r>
            <a:endParaRPr lang="en-US" dirty="0"/>
          </a:p>
          <a:p>
            <a:pPr lvl="1"/>
            <a:r>
              <a:rPr lang="en-US" dirty="0"/>
              <a:t>Handling 1.000 </a:t>
            </a:r>
            <a:r>
              <a:rPr lang="en-US" dirty="0" err="1"/>
              <a:t>tps</a:t>
            </a:r>
            <a:r>
              <a:rPr lang="en-US" dirty="0"/>
              <a:t> </a:t>
            </a:r>
            <a:r>
              <a:rPr lang="en-US" b="1" dirty="0"/>
              <a:t>each</a:t>
            </a:r>
            <a:r>
              <a:rPr lang="en-US" dirty="0"/>
              <a:t> at 50% CPU load</a:t>
            </a:r>
          </a:p>
          <a:p>
            <a:pPr lvl="2"/>
            <a:r>
              <a:rPr lang="en-US" dirty="0"/>
              <a:t>Result:  2.000 </a:t>
            </a:r>
            <a:r>
              <a:rPr lang="en-US" dirty="0" err="1"/>
              <a:t>tps</a:t>
            </a:r>
            <a:r>
              <a:rPr lang="en-US" dirty="0"/>
              <a:t> spending 2 x 75 W = </a:t>
            </a:r>
            <a:r>
              <a:rPr lang="en-US" b="1" dirty="0"/>
              <a:t>150 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3F0F1-D81B-9A79-4408-BCC3538F4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3D9F4-33E1-7342-2415-FCF0D050D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B791E-6E9F-0ABC-54D2-2569C23E8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796537E-CFA9-B14B-E199-8DDE46004D04}"/>
              </a:ext>
            </a:extLst>
          </p:cNvPr>
          <p:cNvGraphicFramePr>
            <a:graphicFrameLocks/>
          </p:cNvGraphicFramePr>
          <p:nvPr/>
        </p:nvGraphicFramePr>
        <p:xfrm>
          <a:off x="233363" y="2552700"/>
          <a:ext cx="4567238" cy="2443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F1ECE070-9818-90E4-9B88-1F8E48CB91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495" y="1464869"/>
            <a:ext cx="1955942" cy="13926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8DEF03-902A-2F1E-63A0-08C56B373A92}"/>
              </a:ext>
            </a:extLst>
          </p:cNvPr>
          <p:cNvCxnSpPr/>
          <p:nvPr/>
        </p:nvCxnSpPr>
        <p:spPr>
          <a:xfrm flipH="1">
            <a:off x="233363" y="3390900"/>
            <a:ext cx="4872037" cy="0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75E5B9-4983-48BC-10B7-E21877B1EEF1}"/>
              </a:ext>
            </a:extLst>
          </p:cNvPr>
          <p:cNvCxnSpPr>
            <a:cxnSpLocks/>
          </p:cNvCxnSpPr>
          <p:nvPr/>
        </p:nvCxnSpPr>
        <p:spPr>
          <a:xfrm>
            <a:off x="2438400" y="3009900"/>
            <a:ext cx="0" cy="1648692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725E589-4282-3ED0-749C-9845CACC574C}"/>
              </a:ext>
            </a:extLst>
          </p:cNvPr>
          <p:cNvSpPr/>
          <p:nvPr/>
        </p:nvSpPr>
        <p:spPr>
          <a:xfrm>
            <a:off x="5715000" y="3092994"/>
            <a:ext cx="2971800" cy="13716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Morale: Make your CPU do as much work as possible!</a:t>
            </a:r>
          </a:p>
          <a:p>
            <a:pPr algn="ctr"/>
            <a:r>
              <a:rPr lang="en-US" i="1" dirty="0"/>
              <a:t>90 W versus 150 W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24400" y="3238500"/>
            <a:ext cx="685800" cy="3048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75W</a:t>
            </a:r>
            <a:endParaRPr lang="da-DK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44F8209-F04C-24AC-1404-97D61627A332}"/>
              </a:ext>
            </a:extLst>
          </p:cNvPr>
          <p:cNvSpPr/>
          <p:nvPr/>
        </p:nvSpPr>
        <p:spPr>
          <a:xfrm rot="909092">
            <a:off x="5368283" y="4634147"/>
            <a:ext cx="2362200" cy="7238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And a surplus energy consumption by the load balancer…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890658" y="4274094"/>
            <a:ext cx="1884505" cy="381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1.6x energy!</a:t>
            </a:r>
            <a:endParaRPr lang="da-DK" i="1" dirty="0"/>
          </a:p>
        </p:txBody>
      </p:sp>
    </p:spTree>
    <p:extLst>
      <p:ext uri="{BB962C8B-B14F-4D97-AF65-F5344CB8AC3E}">
        <p14:creationId xmlns:p14="http://schemas.microsoft.com/office/powerpoint/2010/main" val="39655487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16C13-CF93-97F5-6287-AD9C6B504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Utilize your Resources Efficiently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6ED22-E647-B694-D15D-40BF401A0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“Prepare several items in the oven at the same time”</a:t>
            </a:r>
          </a:p>
          <a:p>
            <a:r>
              <a:rPr lang="en-US" b="1" dirty="0"/>
              <a:t>Pool Physical Machines (Cloud)</a:t>
            </a:r>
          </a:p>
          <a:p>
            <a:pPr lvl="2"/>
            <a:r>
              <a:rPr lang="en-US" dirty="0"/>
              <a:t>Host a lot of VM on same physical machine means</a:t>
            </a:r>
            <a:br>
              <a:rPr lang="en-US" dirty="0"/>
            </a:br>
            <a:r>
              <a:rPr lang="en-US" i="1" dirty="0"/>
              <a:t>when A is not using the CPU, then B have it</a:t>
            </a:r>
          </a:p>
          <a:p>
            <a:pPr lvl="3"/>
            <a:r>
              <a:rPr lang="en-US" i="1" dirty="0"/>
              <a:t>Cloud centers are better at that than </a:t>
            </a:r>
            <a:r>
              <a:rPr lang="en-US" i="1" dirty="0" err="1"/>
              <a:t>on-premise</a:t>
            </a:r>
            <a:endParaRPr lang="en-US" dirty="0"/>
          </a:p>
          <a:p>
            <a:r>
              <a:rPr lang="en-US" b="1" dirty="0"/>
              <a:t>Pool Resources (Threads/Connections)</a:t>
            </a:r>
          </a:p>
          <a:p>
            <a:pPr lvl="1"/>
            <a:r>
              <a:rPr lang="en-US" dirty="0"/>
              <a:t> Threads and connections are expensive to create and deallocate</a:t>
            </a:r>
          </a:p>
          <a:p>
            <a:pPr lvl="2"/>
            <a:r>
              <a:rPr lang="en-US" dirty="0"/>
              <a:t>Pool them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3F0F1-D81B-9A79-4408-BCC3538F4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Imhotep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3D9F4-33E1-7342-2415-FCF0D050D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B791E-6E9F-0ABC-54D2-2569C23E8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C843B06-CB96-BC3E-2E70-D29214617F9E}"/>
              </a:ext>
            </a:extLst>
          </p:cNvPr>
          <p:cNvSpPr/>
          <p:nvPr/>
        </p:nvSpPr>
        <p:spPr>
          <a:xfrm>
            <a:off x="1143000" y="4000500"/>
            <a:ext cx="5257800" cy="12700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Own experiment: Three-tier system with MariaDB storage. A) Naïve ‘connection-pr-request’ connector; B) C3P0 ‘pool’. </a:t>
            </a:r>
            <a:br>
              <a:rPr lang="en-US" dirty="0"/>
            </a:br>
            <a:r>
              <a:rPr lang="en-US" dirty="0"/>
              <a:t>Pooled connection spent </a:t>
            </a:r>
            <a:r>
              <a:rPr lang="en-US" b="1" dirty="0"/>
              <a:t>about 62.5% less energy</a:t>
            </a:r>
            <a:r>
              <a:rPr lang="en-US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BCC261-5DDD-AC8E-E599-4192E7FC3B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734" y="1485900"/>
            <a:ext cx="1955942" cy="13926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6553200" y="4076700"/>
            <a:ext cx="2208276" cy="6096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Naïve: 192tps</a:t>
            </a:r>
            <a:br>
              <a:rPr lang="en-US" dirty="0"/>
            </a:br>
            <a:r>
              <a:rPr lang="en-US" dirty="0"/>
              <a:t>C3P0: 514 </a:t>
            </a:r>
            <a:r>
              <a:rPr lang="en-US" dirty="0" err="1"/>
              <a:t>tps</a:t>
            </a:r>
            <a:endParaRPr lang="da-DK" dirty="0"/>
          </a:p>
        </p:txBody>
      </p:sp>
      <p:sp>
        <p:nvSpPr>
          <p:cNvPr id="9" name="Rounded Rectangle 8"/>
          <p:cNvSpPr/>
          <p:nvPr/>
        </p:nvSpPr>
        <p:spPr>
          <a:xfrm>
            <a:off x="6553200" y="4838700"/>
            <a:ext cx="2284476" cy="4318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Disclaimer: Naïve had coarse-grained locks applied…</a:t>
            </a:r>
            <a:endParaRPr lang="da-DK" sz="1100" dirty="0"/>
          </a:p>
        </p:txBody>
      </p:sp>
    </p:spTree>
    <p:extLst>
      <p:ext uri="{BB962C8B-B14F-4D97-AF65-F5344CB8AC3E}">
        <p14:creationId xmlns:p14="http://schemas.microsoft.com/office/powerpoint/2010/main" val="35861270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11CA1-F41D-FB45-4F16-CE098B970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 Lower Fidelity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A8DF0-3288-E925-BFD4-D1E703676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“Turn the room temperature down from 21</a:t>
            </a:r>
            <a:r>
              <a:rPr lang="en-US" i="1" dirty="0">
                <a:latin typeface="Garamond" panose="02020404030301010803" pitchFamily="18" charset="0"/>
              </a:rPr>
              <a:t>°</a:t>
            </a:r>
            <a:r>
              <a:rPr lang="en-US" i="1" dirty="0"/>
              <a:t> to 19</a:t>
            </a:r>
            <a:r>
              <a:rPr lang="en-US" i="1" dirty="0">
                <a:latin typeface="Garamond" panose="02020404030301010803" pitchFamily="18" charset="0"/>
              </a:rPr>
              <a:t>°</a:t>
            </a:r>
            <a:r>
              <a:rPr lang="en-US" i="1" dirty="0"/>
              <a:t>”</a:t>
            </a:r>
          </a:p>
          <a:p>
            <a:r>
              <a:rPr lang="en-US" b="1" dirty="0"/>
              <a:t>Replace Dynamic Contents with Batch</a:t>
            </a:r>
          </a:p>
          <a:p>
            <a:pPr lvl="2"/>
            <a:r>
              <a:rPr lang="en-US" dirty="0"/>
              <a:t>Change webpage dynamic content (expensive)</a:t>
            </a:r>
            <a:br>
              <a:rPr lang="en-US" dirty="0"/>
            </a:br>
            <a:r>
              <a:rPr lang="en-US" dirty="0"/>
              <a:t>with batch once-per-hour (or per-day) computation</a:t>
            </a:r>
            <a:br>
              <a:rPr lang="en-US" dirty="0"/>
            </a:br>
            <a:r>
              <a:rPr lang="en-US" dirty="0"/>
              <a:t>of a static webpage (cheap)</a:t>
            </a:r>
          </a:p>
          <a:p>
            <a:endParaRPr lang="en-US" b="1" dirty="0"/>
          </a:p>
          <a:p>
            <a:r>
              <a:rPr lang="en-US" b="1" dirty="0"/>
              <a:t>Lower Fidelity of Video/Images</a:t>
            </a:r>
          </a:p>
          <a:p>
            <a:pPr lvl="2"/>
            <a:r>
              <a:rPr lang="en-US" dirty="0"/>
              <a:t>Use 720p instead of 1080p (halves the size)</a:t>
            </a:r>
          </a:p>
          <a:p>
            <a:pPr lvl="2"/>
            <a:r>
              <a:rPr lang="en-US" dirty="0"/>
              <a:t>Downscale images server side</a:t>
            </a:r>
          </a:p>
          <a:p>
            <a:pPr lvl="3"/>
            <a:r>
              <a:rPr lang="en-US" dirty="0"/>
              <a:t>Use JPEG rather than GIF/PNG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058CF-5983-D7C8-6BB0-5850D972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CFD1B-432E-5051-5574-8F43A77EE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37227-AE8B-E03C-9F4C-564F83E17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02738D-4C80-C5C6-1BEA-32BAAEE027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5"/>
          <a:stretch/>
        </p:blipFill>
        <p:spPr>
          <a:xfrm>
            <a:off x="6781800" y="1562100"/>
            <a:ext cx="2054372" cy="1752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53380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11CA1-F41D-FB45-4F16-CE098B970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 Lower Fidelity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A8DF0-3288-E925-BFD4-D1E703676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“Turn the room temperature down from 21</a:t>
            </a:r>
            <a:r>
              <a:rPr lang="en-US" i="1" dirty="0">
                <a:latin typeface="Garamond" panose="02020404030301010803" pitchFamily="18" charset="0"/>
              </a:rPr>
              <a:t>°</a:t>
            </a:r>
            <a:r>
              <a:rPr lang="en-US" i="1" dirty="0"/>
              <a:t> to 19</a:t>
            </a:r>
            <a:r>
              <a:rPr lang="en-US" i="1" dirty="0">
                <a:latin typeface="Garamond" panose="02020404030301010803" pitchFamily="18" charset="0"/>
              </a:rPr>
              <a:t>°</a:t>
            </a:r>
            <a:r>
              <a:rPr lang="en-US" i="1" dirty="0"/>
              <a:t>”</a:t>
            </a:r>
          </a:p>
          <a:p>
            <a:r>
              <a:rPr lang="en-US" b="1" dirty="0"/>
              <a:t>Avoid Feature Creep</a:t>
            </a:r>
          </a:p>
          <a:p>
            <a:pPr lvl="1"/>
            <a:r>
              <a:rPr lang="en-US" dirty="0"/>
              <a:t>Do we really need it all???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058CF-5983-D7C8-6BB0-5850D972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Imhotep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CFD1B-432E-5051-5574-8F43A77EE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37227-AE8B-E03C-9F4C-564F83E17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02738D-4C80-C5C6-1BEA-32BAAEE027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5"/>
          <a:stretch/>
        </p:blipFill>
        <p:spPr>
          <a:xfrm>
            <a:off x="6781800" y="1562100"/>
            <a:ext cx="2054372" cy="1752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0" t="6627" r="7225" b="7223"/>
          <a:stretch/>
        </p:blipFill>
        <p:spPr>
          <a:xfrm>
            <a:off x="1143000" y="2324100"/>
            <a:ext cx="4114800" cy="29718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410200" y="3543300"/>
            <a:ext cx="3425972" cy="17272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Maybe it is about time, we start taking </a:t>
            </a:r>
            <a:r>
              <a:rPr lang="en-US" i="1" dirty="0"/>
              <a:t>out</a:t>
            </a:r>
            <a:r>
              <a:rPr lang="en-US" dirty="0"/>
              <a:t> features, instead of just adding more!</a:t>
            </a:r>
          </a:p>
          <a:p>
            <a:pPr algn="ctr"/>
            <a:endParaRPr lang="en-US" dirty="0"/>
          </a:p>
          <a:p>
            <a:pPr algn="ctr"/>
            <a:r>
              <a:rPr lang="en-US" i="1" dirty="0"/>
              <a:t>Light editions with Green Label.</a:t>
            </a:r>
            <a:endParaRPr lang="da-DK" i="1" dirty="0"/>
          </a:p>
        </p:txBody>
      </p:sp>
    </p:spTree>
    <p:extLst>
      <p:ext uri="{BB962C8B-B14F-4D97-AF65-F5344CB8AC3E}">
        <p14:creationId xmlns:p14="http://schemas.microsoft.com/office/powerpoint/2010/main" val="26792368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11CA1-F41D-FB45-4F16-CE098B970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 Lower Fidelity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A8DF0-3288-E925-BFD4-D1E703676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Avoid Feature Creep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058CF-5983-D7C8-6BB0-5850D972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Imhotep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CFD1B-432E-5051-5574-8F43A77EE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37227-AE8B-E03C-9F4C-564F83E17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02738D-4C80-C5C6-1BEA-32BAAEE027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5"/>
          <a:stretch/>
        </p:blipFill>
        <p:spPr>
          <a:xfrm>
            <a:off x="6781800" y="1409700"/>
            <a:ext cx="2054372" cy="1752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228600" y="1485900"/>
            <a:ext cx="5424488" cy="209643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‘</a:t>
            </a:r>
            <a:r>
              <a:rPr lang="en-US" dirty="0" err="1"/>
              <a:t>PizzaLand</a:t>
            </a:r>
            <a:r>
              <a:rPr lang="en-US" dirty="0"/>
              <a:t>’ Experiment:</a:t>
            </a:r>
            <a:br>
              <a:rPr lang="en-US" dirty="0"/>
            </a:br>
            <a:r>
              <a:rPr lang="en-US" dirty="0"/>
              <a:t>A ‘core’ REST based pizza ordering system with ordering and inventory system in </a:t>
            </a:r>
            <a:r>
              <a:rPr lang="en-US" dirty="0" err="1"/>
              <a:t>MariaDB</a:t>
            </a:r>
            <a:r>
              <a:rPr lang="en-US" dirty="0"/>
              <a:t>; deployed on a 2012 i5 CPU @ 2.5GHz/4 core + 8GB DDR3 RAM</a:t>
            </a:r>
          </a:p>
          <a:p>
            <a:pPr algn="ctr"/>
            <a:r>
              <a:rPr lang="en-US" sz="2800" b="1" i="1" dirty="0"/>
              <a:t>Handles 51,800 orders per hour!</a:t>
            </a:r>
            <a:endParaRPr lang="da-DK" sz="2800" b="1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3384459"/>
            <a:ext cx="1318117" cy="17897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923A52-0CC1-BFE0-DE84-7D2A11E694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4116919"/>
            <a:ext cx="6530483" cy="857538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5334000" y="4585760"/>
            <a:ext cx="685800" cy="21017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D8EC5A-F491-1C96-9836-EF22657A15D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5" t="42079" r="21403" b="34229"/>
          <a:stretch/>
        </p:blipFill>
        <p:spPr>
          <a:xfrm>
            <a:off x="5638800" y="3142962"/>
            <a:ext cx="990600" cy="85753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9864040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47AF02-AEFD-A9B7-15CA-D448F68A46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And another Category…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0485F424-0CD0-DEC7-820B-EB98D263B9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… which is not really about software…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22D64-3A7A-C825-D89D-68388843D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AEA66-0094-8E74-0B71-CE0238E71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6793B-0712-B00F-F954-08FB38CE2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802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Do Not Buy New Stuff</a:t>
            </a:r>
            <a:endParaRPr lang="da-DK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Potential Addition </a:t>
            </a:r>
            <a:r>
              <a:rPr lang="en-US" dirty="0"/>
              <a:t>to Green Architecture Framework</a:t>
            </a:r>
          </a:p>
          <a:p>
            <a:pPr lvl="1"/>
            <a:r>
              <a:rPr lang="en-US" b="1" dirty="0"/>
              <a:t>Keep the old machines running</a:t>
            </a:r>
          </a:p>
          <a:p>
            <a:pPr lvl="2"/>
            <a:r>
              <a:rPr lang="en-US" dirty="0"/>
              <a:t>More of a hardware tactic but…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Laptop running 8h a day for 4 years</a:t>
            </a:r>
          </a:p>
          <a:p>
            <a:pPr lvl="2"/>
            <a:r>
              <a:rPr lang="en-US" dirty="0"/>
              <a:t>Daily computations		61.5 kg CO2eq</a:t>
            </a:r>
          </a:p>
          <a:p>
            <a:pPr lvl="2"/>
            <a:r>
              <a:rPr lang="en-US" dirty="0"/>
              <a:t>Production and Shipping		361  kg CO2eq</a:t>
            </a:r>
          </a:p>
          <a:p>
            <a:pPr lvl="1"/>
            <a:r>
              <a:rPr lang="en-US" i="1" dirty="0"/>
              <a:t>Thus around 75-85% of total emissions is manufacturing! </a:t>
            </a:r>
            <a:endParaRPr lang="da-DK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Imhotep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4610100"/>
            <a:ext cx="5257800" cy="3810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/>
              <a:t>https://circularcomputing.com/news/carbon-footprint-laptop/</a:t>
            </a:r>
          </a:p>
        </p:txBody>
      </p:sp>
    </p:spTree>
    <p:extLst>
      <p:ext uri="{BB962C8B-B14F-4D97-AF65-F5344CB8AC3E}">
        <p14:creationId xmlns:p14="http://schemas.microsoft.com/office/powerpoint/2010/main" val="20486622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90B42-B494-A190-BB6A-14519631F9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 and Discussion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0258F0-25A9-E34F-B4EF-8DF2594DD2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31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03BED-6893-B2D4-7167-43197C17A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17044-D45A-16C8-F6C0-0DF26C3D0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Gangnam Style</a:t>
            </a:r>
          </a:p>
          <a:p>
            <a:pPr lvl="1"/>
            <a:r>
              <a:rPr lang="en-US" dirty="0"/>
              <a:t>Was shown 1.7 x 10^9 times</a:t>
            </a:r>
            <a:br>
              <a:rPr lang="en-US" dirty="0"/>
            </a:br>
            <a:r>
              <a:rPr lang="en-US" dirty="0"/>
              <a:t>the first year</a:t>
            </a:r>
          </a:p>
          <a:p>
            <a:pPr lvl="1"/>
            <a:r>
              <a:rPr lang="en-US" dirty="0"/>
              <a:t>Energy to stream once is</a:t>
            </a:r>
            <a:br>
              <a:rPr lang="en-US" dirty="0"/>
            </a:br>
            <a:r>
              <a:rPr lang="en-US" dirty="0"/>
              <a:t>0.19kWh</a:t>
            </a:r>
          </a:p>
          <a:p>
            <a:pPr lvl="1"/>
            <a:r>
              <a:rPr lang="en-US" b="1" dirty="0"/>
              <a:t>Total: 312 GWh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Danish average house (“</a:t>
            </a:r>
            <a:r>
              <a:rPr lang="en-US" dirty="0" err="1"/>
              <a:t>parcelhus</a:t>
            </a:r>
            <a:r>
              <a:rPr lang="en-US" dirty="0"/>
              <a:t>”) yearly electricity consumption</a:t>
            </a:r>
          </a:p>
          <a:p>
            <a:pPr lvl="2"/>
            <a:r>
              <a:rPr lang="en-US" dirty="0"/>
              <a:t>4.4 – 5.0 MWh</a:t>
            </a:r>
          </a:p>
          <a:p>
            <a:pPr lvl="1"/>
            <a:r>
              <a:rPr lang="en-US" b="1" dirty="0"/>
              <a:t>~ 70.000 Danish houses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FB2B3-7E98-0E6E-FDDF-C291D893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3F567-5D94-2501-3885-DCC95E41E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988B8-2C76-C6A6-A4E8-C638C4462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9C922D-4B26-A890-B3D0-FD0587F5E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923" y="926041"/>
            <a:ext cx="3798647" cy="234136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9B5ED99-DCCA-90B9-FDE3-074B8A13289F}"/>
              </a:ext>
            </a:extLst>
          </p:cNvPr>
          <p:cNvSpPr/>
          <p:nvPr/>
        </p:nvSpPr>
        <p:spPr>
          <a:xfrm>
            <a:off x="4794923" y="4000500"/>
            <a:ext cx="3510877" cy="11430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Morale: None…</a:t>
            </a:r>
            <a:br>
              <a:rPr lang="en-US" dirty="0"/>
            </a:br>
            <a:r>
              <a:rPr lang="en-US" dirty="0"/>
              <a:t>But it is a bit thought provoking…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251E7A-3FAE-9E8E-1C94-F0F550756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9791" y="2527962"/>
            <a:ext cx="1426899" cy="5835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67102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25BD7D4-A8BC-3173-5DDA-AC11DE4AA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113" y="1028700"/>
            <a:ext cx="3964425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4E8847-011D-BC8B-A8A0-F9C70104B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E17CE-C65C-8ADE-9633-55627BDE2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Questionnaire to part-time students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86488-48A0-39BD-6621-42A275315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Imhotep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649AD-0F50-EF4E-8236-BE681046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124B8-B3A4-CC5C-1B68-3891B77A9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6B8D28-669E-CEE2-D7DD-5DA617348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134" y="1499147"/>
            <a:ext cx="3827277" cy="38481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1E9D567-5866-0F95-8BDC-C0960E011AFB}"/>
              </a:ext>
            </a:extLst>
          </p:cNvPr>
          <p:cNvSpPr/>
          <p:nvPr/>
        </p:nvSpPr>
        <p:spPr>
          <a:xfrm>
            <a:off x="3505200" y="1638300"/>
            <a:ext cx="1066800" cy="2286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B09E455-02C0-D028-9FAB-8955D221F193}"/>
              </a:ext>
            </a:extLst>
          </p:cNvPr>
          <p:cNvSpPr/>
          <p:nvPr/>
        </p:nvSpPr>
        <p:spPr>
          <a:xfrm>
            <a:off x="2971800" y="2857500"/>
            <a:ext cx="1524000" cy="2286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8C97E4E-B19D-E5BC-ECED-080010C4E288}"/>
              </a:ext>
            </a:extLst>
          </p:cNvPr>
          <p:cNvSpPr/>
          <p:nvPr/>
        </p:nvSpPr>
        <p:spPr>
          <a:xfrm>
            <a:off x="3276600" y="4229100"/>
            <a:ext cx="1521811" cy="2286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860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25BD7D4-A8BC-3173-5DDA-AC11DE4AA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113" y="1028700"/>
            <a:ext cx="3964425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4E8847-011D-BC8B-A8A0-F9C70104B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E17CE-C65C-8ADE-9633-55627BDE2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However, they all require an</a:t>
            </a:r>
            <a:br>
              <a:rPr lang="en-US" dirty="0"/>
            </a:br>
            <a:r>
              <a:rPr lang="en-US" b="1" dirty="0"/>
              <a:t>investment…</a:t>
            </a:r>
          </a:p>
          <a:p>
            <a:pPr lvl="1"/>
            <a:r>
              <a:rPr lang="en-US" i="1" dirty="0"/>
              <a:t>More complex code</a:t>
            </a:r>
          </a:p>
          <a:p>
            <a:pPr lvl="1"/>
            <a:r>
              <a:rPr lang="en-US" i="1" dirty="0"/>
              <a:t>Experiments are time consuming!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Low Hanging Fruits (?)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Get utilization of CPUs up to ~75%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Low-footprint data formats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Bulk fetch data + Caching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Keep your old machines running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2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86488-48A0-39BD-6621-42A275315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Imhotep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649AD-0F50-EF4E-8236-BE681046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124B8-B3A4-CC5C-1B68-3891B77A9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268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439EDF-2A92-53F9-FCF3-727AEFEED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854" y="0"/>
            <a:ext cx="5506146" cy="571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68A769-8B88-1F15-2A0F-5672D3DD0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65365"/>
            <a:ext cx="7315200" cy="596635"/>
          </a:xfrm>
        </p:spPr>
        <p:txBody>
          <a:bodyPr/>
          <a:lstStyle/>
          <a:p>
            <a:pPr algn="l"/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86EF7-6447-A4C6-3EF7-DDD11593D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52500"/>
            <a:ext cx="3352800" cy="4318000"/>
          </a:xfrm>
        </p:spPr>
        <p:txBody>
          <a:bodyPr/>
          <a:lstStyle/>
          <a:p>
            <a:r>
              <a:rPr lang="en-US" dirty="0"/>
              <a:t>Many of my colleagues have a rather narrow focus</a:t>
            </a:r>
          </a:p>
          <a:p>
            <a:pPr lvl="1"/>
            <a:r>
              <a:rPr lang="en-US" dirty="0"/>
              <a:t>They are scientist digging deep</a:t>
            </a:r>
            <a:br>
              <a:rPr lang="en-US" dirty="0"/>
            </a:br>
            <a:r>
              <a:rPr lang="en-US" dirty="0"/>
              <a:t>into the subject matter</a:t>
            </a:r>
          </a:p>
          <a:p>
            <a:pPr lvl="2"/>
            <a:r>
              <a:rPr lang="en-US" dirty="0"/>
              <a:t>All fine, but …</a:t>
            </a:r>
          </a:p>
          <a:p>
            <a:pPr lvl="2"/>
            <a:r>
              <a:rPr lang="en-US" dirty="0"/>
              <a:t>… what about</a:t>
            </a:r>
            <a:br>
              <a:rPr lang="en-US" dirty="0"/>
            </a:br>
            <a:r>
              <a:rPr lang="en-US" dirty="0"/>
              <a:t>all the </a:t>
            </a:r>
            <a:r>
              <a:rPr lang="en-US" i="1" dirty="0"/>
              <a:t>other</a:t>
            </a:r>
            <a:r>
              <a:rPr lang="en-US" dirty="0"/>
              <a:t> important stuff?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8F985-0C02-9682-D1C5-319DD7B3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949BE-7633-B41C-CAE5-F635D8EC7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27AAE-4D9D-087D-D463-E945FD509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E9C1708-FD85-6DA8-B289-7002BBDCD4C7}"/>
              </a:ext>
            </a:extLst>
          </p:cNvPr>
          <p:cNvSpPr/>
          <p:nvPr/>
        </p:nvSpPr>
        <p:spPr>
          <a:xfrm>
            <a:off x="7375072" y="3102428"/>
            <a:ext cx="1143000" cy="2286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0C4E7-9025-B0ED-FFA0-F50D9BB9DE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Energy = Work Done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89C96C-FEFB-0027-300B-32AD96326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Hardware</a:t>
            </a:r>
            <a:r>
              <a:rPr lang="en-US" dirty="0"/>
              <a:t> spends energy, because our </a:t>
            </a:r>
            <a:r>
              <a:rPr lang="en-US" i="1" dirty="0"/>
              <a:t>Software</a:t>
            </a:r>
            <a:r>
              <a:rPr lang="en-US" dirty="0"/>
              <a:t> wants work to be done.</a:t>
            </a:r>
          </a:p>
        </p:txBody>
      </p:sp>
    </p:spTree>
    <p:extLst>
      <p:ext uri="{BB962C8B-B14F-4D97-AF65-F5344CB8AC3E}">
        <p14:creationId xmlns:p14="http://schemas.microsoft.com/office/powerpoint/2010/main" val="3693857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C3E29-75F2-3ECC-79CB-18BFE8C46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Koomey’s</a:t>
            </a:r>
            <a:r>
              <a:rPr lang="en-US" dirty="0"/>
              <a:t>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88FA4-667C-DD50-38B5-F20E8A17E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Hardware consumes energy</a:t>
            </a:r>
          </a:p>
          <a:p>
            <a:pPr lvl="1"/>
            <a:r>
              <a:rPr lang="en-US" dirty="0"/>
              <a:t>But is improving all the time!</a:t>
            </a:r>
          </a:p>
          <a:p>
            <a:pPr lvl="2"/>
            <a:r>
              <a:rPr lang="en-US" dirty="0"/>
              <a:t>They are </a:t>
            </a:r>
            <a:r>
              <a:rPr lang="en-US" dirty="0">
                <a:solidFill>
                  <a:srgbClr val="00B050"/>
                </a:solidFill>
              </a:rPr>
              <a:t>the good guys!</a:t>
            </a:r>
          </a:p>
          <a:p>
            <a:pPr lvl="1"/>
            <a:endParaRPr lang="en-US" dirty="0">
              <a:solidFill>
                <a:srgbClr val="00B050"/>
              </a:solidFill>
            </a:endParaRPr>
          </a:p>
          <a:p>
            <a:pPr lvl="1"/>
            <a:endParaRPr lang="en-US" dirty="0">
              <a:solidFill>
                <a:srgbClr val="00B050"/>
              </a:solidFill>
            </a:endParaRPr>
          </a:p>
          <a:p>
            <a:pPr lvl="1"/>
            <a:endParaRPr lang="en-US" dirty="0">
              <a:solidFill>
                <a:srgbClr val="00B050"/>
              </a:solidFill>
            </a:endParaRPr>
          </a:p>
          <a:p>
            <a:pPr lvl="1"/>
            <a:endParaRPr lang="en-US" dirty="0">
              <a:solidFill>
                <a:srgbClr val="00B050"/>
              </a:solidFill>
            </a:endParaRPr>
          </a:p>
          <a:p>
            <a:pPr lvl="1"/>
            <a:endParaRPr lang="en-US" dirty="0">
              <a:solidFill>
                <a:srgbClr val="00B050"/>
              </a:solidFill>
            </a:endParaRPr>
          </a:p>
          <a:p>
            <a:pPr lvl="1"/>
            <a:endParaRPr lang="en-US" dirty="0">
              <a:solidFill>
                <a:srgbClr val="00B050"/>
              </a:solidFill>
            </a:endParaRPr>
          </a:p>
          <a:p>
            <a:pPr lvl="1"/>
            <a:endParaRPr lang="en-US" dirty="0"/>
          </a:p>
          <a:p>
            <a:pPr lvl="1"/>
            <a:r>
              <a:rPr lang="en-US" dirty="0"/>
              <a:t>The curve is flattening though…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F5499-D111-1FBA-8C93-1777456B4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50F91-B732-961D-96C2-14A380A62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C2CD2-6106-3818-979E-8837C787B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003D2B-E8A4-5E29-C893-097F1531C5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912823"/>
            <a:ext cx="3353843" cy="4076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BF692F-71D1-553D-3AB5-F3A7E482F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121959"/>
            <a:ext cx="4865901" cy="21677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7B1E7F5-84E0-35D6-0C16-FBD059009D10}"/>
              </a:ext>
            </a:extLst>
          </p:cNvPr>
          <p:cNvSpPr/>
          <p:nvPr/>
        </p:nvSpPr>
        <p:spPr>
          <a:xfrm>
            <a:off x="7800392" y="858416"/>
            <a:ext cx="1119673" cy="475862"/>
          </a:xfrm>
          <a:custGeom>
            <a:avLst/>
            <a:gdLst>
              <a:gd name="connsiteX0" fmla="*/ 0 w 1119673"/>
              <a:gd name="connsiteY0" fmla="*/ 475862 h 475862"/>
              <a:gd name="connsiteX1" fmla="*/ 261257 w 1119673"/>
              <a:gd name="connsiteY1" fmla="*/ 195943 h 475862"/>
              <a:gd name="connsiteX2" fmla="*/ 1119673 w 1119673"/>
              <a:gd name="connsiteY2" fmla="*/ 0 h 475862"/>
              <a:gd name="connsiteX3" fmla="*/ 1119673 w 1119673"/>
              <a:gd name="connsiteY3" fmla="*/ 0 h 47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9673" h="475862">
                <a:moveTo>
                  <a:pt x="0" y="475862"/>
                </a:moveTo>
                <a:cubicBezTo>
                  <a:pt x="37322" y="375557"/>
                  <a:pt x="74645" y="275253"/>
                  <a:pt x="261257" y="195943"/>
                </a:cubicBezTo>
                <a:cubicBezTo>
                  <a:pt x="447869" y="116633"/>
                  <a:pt x="1119673" y="0"/>
                  <a:pt x="1119673" y="0"/>
                </a:cubicBezTo>
                <a:lnTo>
                  <a:pt x="1119673" y="0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F568729-02EE-0E41-E0D1-F227D43AAC97}"/>
              </a:ext>
            </a:extLst>
          </p:cNvPr>
          <p:cNvSpPr/>
          <p:nvPr/>
        </p:nvSpPr>
        <p:spPr>
          <a:xfrm>
            <a:off x="152400" y="2095500"/>
            <a:ext cx="4865901" cy="63605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E1B017C-941F-EEEF-8A18-58AD0A6C2990}"/>
              </a:ext>
            </a:extLst>
          </p:cNvPr>
          <p:cNvSpPr/>
          <p:nvPr/>
        </p:nvSpPr>
        <p:spPr>
          <a:xfrm>
            <a:off x="147735" y="3588421"/>
            <a:ext cx="2290665" cy="228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2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AD7AD-D8F2-2AFF-FE70-DB124A147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Wirth’s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62656-C72A-6D21-13D7-B423A2ED1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Unfortunately, we as developers and architects are terrible at writing software or writing too much </a:t>
            </a:r>
            <a:r>
              <a:rPr lang="en-US" dirty="0">
                <a:sym typeface="Wingdings" panose="05000000000000000000" pitchFamily="2" charset="2"/>
              </a:rPr>
              <a:t>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We are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the bad guys!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Example: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 ‘small’ </a:t>
            </a:r>
            <a:r>
              <a:rPr lang="en-US" dirty="0" err="1">
                <a:sym typeface="Wingdings" panose="05000000000000000000" pitchFamily="2" charset="2"/>
              </a:rPr>
              <a:t>linux</a:t>
            </a:r>
            <a:r>
              <a:rPr lang="en-US" dirty="0">
                <a:sym typeface="Wingdings" panose="05000000000000000000" pitchFamily="2" charset="2"/>
              </a:rPr>
              <a:t> desktop: </a:t>
            </a:r>
            <a:r>
              <a:rPr lang="en-US" i="1" dirty="0" err="1">
                <a:sym typeface="Wingdings" panose="05000000000000000000" pitchFamily="2" charset="2"/>
              </a:rPr>
              <a:t>Lubuntu</a:t>
            </a:r>
            <a:endParaRPr lang="en-US" i="1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First used in 2016, easily ran in a 2GB RAM VM 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Last 24.04 version, has issues running in a 4GB RAM VM 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i="1" dirty="0">
                <a:sym typeface="Wingdings" panose="05000000000000000000" pitchFamily="2" charset="2"/>
              </a:rPr>
              <a:t>No real perceived benefits! But 3.4 times larger…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2A26C-9E5F-E652-70C7-6916FEF5D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3E397-293E-6298-5A2D-BCDBBDF5B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5B74C-5B55-BCF2-3012-7EF71E66D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29DC10-46C4-A3C5-9E8E-5324606E4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7046" y="1863207"/>
            <a:ext cx="5477407" cy="114669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E650BF4-ED54-AA64-52EA-82198CCAAE82}"/>
              </a:ext>
            </a:extLst>
          </p:cNvPr>
          <p:cNvSpPr/>
          <p:nvPr/>
        </p:nvSpPr>
        <p:spPr>
          <a:xfrm>
            <a:off x="3581400" y="2091807"/>
            <a:ext cx="5257800" cy="30427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13DA21-04B5-CBBF-268D-6D80408EF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150" y="4604268"/>
            <a:ext cx="5715000" cy="2381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04CF0F-AE93-4EF5-E1A5-5632D76CA1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3804168"/>
            <a:ext cx="5695950" cy="2476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3174FF-92C6-5267-3C15-9F4C448489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896" y="4531462"/>
            <a:ext cx="6572704" cy="30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16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A507065-FEFD-EA19-208E-B2E6B3E69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889" y="1174750"/>
            <a:ext cx="5450659" cy="2679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E30D55-3B35-5836-13C5-42B3A6B53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Power used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AC8BC-9428-C05D-1A69-88949FB31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</a:t>
            </a:r>
          </a:p>
          <a:p>
            <a:pPr lvl="1"/>
            <a:r>
              <a:rPr lang="en-US" dirty="0"/>
              <a:t>CPU drives much</a:t>
            </a:r>
            <a:br>
              <a:rPr lang="en-US" dirty="0"/>
            </a:br>
            <a:r>
              <a:rPr lang="en-US" dirty="0"/>
              <a:t>else</a:t>
            </a:r>
          </a:p>
          <a:p>
            <a:pPr lvl="2"/>
            <a:r>
              <a:rPr lang="en-US" dirty="0"/>
              <a:t>Heat/fan to</a:t>
            </a:r>
            <a:br>
              <a:rPr lang="en-US" dirty="0"/>
            </a:br>
            <a:r>
              <a:rPr lang="en-US" dirty="0"/>
              <a:t>cool when</a:t>
            </a:r>
            <a:br>
              <a:rPr lang="en-US" dirty="0"/>
            </a:br>
            <a:r>
              <a:rPr lang="en-US" dirty="0"/>
              <a:t>high load</a:t>
            </a:r>
          </a:p>
          <a:p>
            <a:pPr lvl="1"/>
            <a:r>
              <a:rPr lang="en-US" dirty="0"/>
              <a:t>Note</a:t>
            </a:r>
          </a:p>
          <a:p>
            <a:pPr lvl="2"/>
            <a:r>
              <a:rPr lang="en-US" dirty="0"/>
              <a:t>SSD+DRAM</a:t>
            </a:r>
            <a:br>
              <a:rPr lang="en-US" dirty="0"/>
            </a:br>
            <a:r>
              <a:rPr lang="en-US" dirty="0"/>
              <a:t>is ‘cheap’</a:t>
            </a:r>
            <a:br>
              <a:rPr lang="en-US" dirty="0"/>
            </a:br>
            <a:r>
              <a:rPr lang="en-US" dirty="0"/>
              <a:t>power wise…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1B972-4E1E-852E-BD4C-50769D320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4C347-5496-5E42-3201-F522B3F49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F4FC7-7429-3B28-63CC-274DCED96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9C2A331-61A0-2F97-2A91-EB0275B7ECA6}"/>
              </a:ext>
            </a:extLst>
          </p:cNvPr>
          <p:cNvSpPr/>
          <p:nvPr/>
        </p:nvSpPr>
        <p:spPr>
          <a:xfrm>
            <a:off x="7162800" y="2297641"/>
            <a:ext cx="1447800" cy="331259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275W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88E27C7-6459-4F04-C66F-D2AB762A7440}"/>
              </a:ext>
            </a:extLst>
          </p:cNvPr>
          <p:cNvSpPr/>
          <p:nvPr/>
        </p:nvSpPr>
        <p:spPr>
          <a:xfrm>
            <a:off x="7162800" y="3288241"/>
            <a:ext cx="1447800" cy="33125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15W (~5%)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F6CC45F-F4F8-F278-7F54-4E7582C93E84}"/>
              </a:ext>
            </a:extLst>
          </p:cNvPr>
          <p:cNvSpPr/>
          <p:nvPr/>
        </p:nvSpPr>
        <p:spPr>
          <a:xfrm>
            <a:off x="4572000" y="4381500"/>
            <a:ext cx="4343400" cy="92763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Out-of-box: Network.</a:t>
            </a:r>
            <a:br>
              <a:rPr lang="en-US" dirty="0"/>
            </a:br>
            <a:r>
              <a:rPr lang="en-US" dirty="0"/>
              <a:t>Devices: Display, Sensors (GPS, accelerometer, sound, …)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1F6056D-5326-4675-D7C3-B6EB9B93B80B}"/>
              </a:ext>
            </a:extLst>
          </p:cNvPr>
          <p:cNvSpPr/>
          <p:nvPr/>
        </p:nvSpPr>
        <p:spPr>
          <a:xfrm>
            <a:off x="3276600" y="2297641"/>
            <a:ext cx="1524000" cy="25505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2EAB4F8-A09C-4700-D22A-6D80E6DC856A}"/>
              </a:ext>
            </a:extLst>
          </p:cNvPr>
          <p:cNvSpPr/>
          <p:nvPr/>
        </p:nvSpPr>
        <p:spPr>
          <a:xfrm>
            <a:off x="3276600" y="2784889"/>
            <a:ext cx="4114800" cy="51329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F193733-93DD-9998-5BEB-62EAD64CDDBD}"/>
              </a:ext>
            </a:extLst>
          </p:cNvPr>
          <p:cNvSpPr/>
          <p:nvPr/>
        </p:nvSpPr>
        <p:spPr>
          <a:xfrm>
            <a:off x="3286539" y="3344516"/>
            <a:ext cx="2209800" cy="232189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08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60DFE3-E582-B695-CCC6-AB2920754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09A1AB4-85A5-87B3-E5D4-1F1042A38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889" y="1174750"/>
            <a:ext cx="5450659" cy="2679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CC6B73-26C8-2BFF-766D-A0EFEE6E1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Power used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C69C9-4984-AE55-526C-3D739589D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</a:t>
            </a:r>
          </a:p>
          <a:p>
            <a:pPr lvl="1"/>
            <a:r>
              <a:rPr lang="en-US" dirty="0"/>
              <a:t>CPU drives much</a:t>
            </a:r>
            <a:br>
              <a:rPr lang="en-US" dirty="0"/>
            </a:br>
            <a:r>
              <a:rPr lang="en-US" dirty="0"/>
              <a:t>else</a:t>
            </a:r>
          </a:p>
          <a:p>
            <a:pPr lvl="2"/>
            <a:r>
              <a:rPr lang="en-US" dirty="0"/>
              <a:t>Heat/fan to</a:t>
            </a:r>
            <a:br>
              <a:rPr lang="en-US" dirty="0"/>
            </a:br>
            <a:r>
              <a:rPr lang="en-US" sz="3600" b="1" dirty="0"/>
              <a:t>cool</a:t>
            </a:r>
            <a:r>
              <a:rPr lang="en-US" dirty="0"/>
              <a:t> when</a:t>
            </a:r>
            <a:br>
              <a:rPr lang="en-US" dirty="0"/>
            </a:br>
            <a:r>
              <a:rPr lang="en-US" dirty="0"/>
              <a:t>high load</a:t>
            </a:r>
          </a:p>
          <a:p>
            <a:pPr lvl="1"/>
            <a:r>
              <a:rPr lang="en-US" dirty="0"/>
              <a:t>Note</a:t>
            </a:r>
          </a:p>
          <a:p>
            <a:pPr lvl="2"/>
            <a:r>
              <a:rPr lang="en-US" dirty="0"/>
              <a:t>SSD+DRAM</a:t>
            </a:r>
            <a:br>
              <a:rPr lang="en-US" dirty="0"/>
            </a:br>
            <a:r>
              <a:rPr lang="en-US" dirty="0"/>
              <a:t>is ‘cheap’</a:t>
            </a:r>
            <a:br>
              <a:rPr lang="en-US" dirty="0"/>
            </a:br>
            <a:r>
              <a:rPr lang="en-US" dirty="0"/>
              <a:t>power wise…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F62EB-17F4-1F36-95ED-E503AFA23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9060B-A2BA-DAB9-A919-3CAC028EC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37093-FD80-547E-A06E-E4519E1E0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B01F399-E4ED-CDE0-8B82-2A477A663B9E}"/>
              </a:ext>
            </a:extLst>
          </p:cNvPr>
          <p:cNvSpPr/>
          <p:nvPr/>
        </p:nvSpPr>
        <p:spPr>
          <a:xfrm>
            <a:off x="7162800" y="2297641"/>
            <a:ext cx="1447800" cy="331259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275W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3CA5E02-23FA-35D9-92FE-D686E8416B8D}"/>
              </a:ext>
            </a:extLst>
          </p:cNvPr>
          <p:cNvSpPr/>
          <p:nvPr/>
        </p:nvSpPr>
        <p:spPr>
          <a:xfrm>
            <a:off x="7162800" y="3288241"/>
            <a:ext cx="1447800" cy="33125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15W (~5%)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6BE7130-7B48-260F-29B5-89B5FF01FCB2}"/>
              </a:ext>
            </a:extLst>
          </p:cNvPr>
          <p:cNvSpPr/>
          <p:nvPr/>
        </p:nvSpPr>
        <p:spPr>
          <a:xfrm>
            <a:off x="4572000" y="4381500"/>
            <a:ext cx="4343400" cy="92763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Out-of-box: Network.</a:t>
            </a:r>
            <a:br>
              <a:rPr lang="en-US" dirty="0"/>
            </a:br>
            <a:r>
              <a:rPr lang="en-US" dirty="0"/>
              <a:t>Devices: Display, Sensors (GPS, accelerometer, sound, …)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291BAC8-4971-0A1C-8AA8-41C9C2035316}"/>
              </a:ext>
            </a:extLst>
          </p:cNvPr>
          <p:cNvSpPr/>
          <p:nvPr/>
        </p:nvSpPr>
        <p:spPr>
          <a:xfrm>
            <a:off x="3276600" y="2297641"/>
            <a:ext cx="1524000" cy="25505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FD0440E-62D5-3F26-31B1-86AC95BEFF2D}"/>
              </a:ext>
            </a:extLst>
          </p:cNvPr>
          <p:cNvSpPr/>
          <p:nvPr/>
        </p:nvSpPr>
        <p:spPr>
          <a:xfrm>
            <a:off x="3276600" y="2784889"/>
            <a:ext cx="4114800" cy="51329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FC40387-2283-93F0-B1A7-1C997D644258}"/>
              </a:ext>
            </a:extLst>
          </p:cNvPr>
          <p:cNvSpPr/>
          <p:nvPr/>
        </p:nvSpPr>
        <p:spPr>
          <a:xfrm>
            <a:off x="3286539" y="3344516"/>
            <a:ext cx="2209800" cy="232189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D8C981C-E99D-AD5F-62D1-BB12E606571B}"/>
              </a:ext>
            </a:extLst>
          </p:cNvPr>
          <p:cNvSpPr/>
          <p:nvPr/>
        </p:nvSpPr>
        <p:spPr>
          <a:xfrm rot="383227">
            <a:off x="2831898" y="2921158"/>
            <a:ext cx="5562600" cy="19050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Apollo 13 Team returned safely to earth, but was heavily </a:t>
            </a:r>
            <a:r>
              <a:rPr lang="en-US" i="1" dirty="0"/>
              <a:t>water rationed </a:t>
            </a:r>
            <a:r>
              <a:rPr lang="en-US" dirty="0"/>
              <a:t>during their perilous return flight – because they needed the water to </a:t>
            </a:r>
            <a:r>
              <a:rPr lang="en-US" sz="2400" b="1" dirty="0"/>
              <a:t>cool</a:t>
            </a:r>
            <a:r>
              <a:rPr lang="en-US" dirty="0"/>
              <a:t> the guidance computer!</a:t>
            </a:r>
            <a:endParaRPr lang="da-DK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4B26E13-E5F0-BA82-02D0-48FE56EC78B6}"/>
              </a:ext>
            </a:extLst>
          </p:cNvPr>
          <p:cNvSpPr/>
          <p:nvPr/>
        </p:nvSpPr>
        <p:spPr>
          <a:xfrm>
            <a:off x="1447800" y="2297641"/>
            <a:ext cx="1295400" cy="71225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210381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7150">
          <a:solidFill>
            <a:srgbClr val="C0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2698</Words>
  <Application>Microsoft Office PowerPoint</Application>
  <PresentationFormat>On-screen Show (16:10)</PresentationFormat>
  <Paragraphs>486</Paragraphs>
  <Slides>42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Garamond</vt:lpstr>
      <vt:lpstr>Wingdings</vt:lpstr>
      <vt:lpstr>Office Theme</vt:lpstr>
      <vt:lpstr>Software Engineering and Architecture</vt:lpstr>
      <vt:lpstr>Motivation</vt:lpstr>
      <vt:lpstr>Energy and Power</vt:lpstr>
      <vt:lpstr>Motivating Example</vt:lpstr>
      <vt:lpstr>Energy = Work Done</vt:lpstr>
      <vt:lpstr>Koomey’s Law</vt:lpstr>
      <vt:lpstr>Wirth’s Law</vt:lpstr>
      <vt:lpstr>What is Power used for?</vt:lpstr>
      <vt:lpstr>What is Power used for?</vt:lpstr>
      <vt:lpstr>Examples: My Starting Lab</vt:lpstr>
      <vt:lpstr>For Workshops</vt:lpstr>
      <vt:lpstr>The Framework</vt:lpstr>
      <vt:lpstr>Processes</vt:lpstr>
      <vt:lpstr>Measure and Experiment</vt:lpstr>
      <vt:lpstr>Measurements</vt:lpstr>
      <vt:lpstr>Be Systematic</vt:lpstr>
      <vt:lpstr>Prioritize Effort</vt:lpstr>
      <vt:lpstr>Increase Awareness</vt:lpstr>
      <vt:lpstr>Tactics</vt:lpstr>
      <vt:lpstr>PowerPoint Presentation</vt:lpstr>
      <vt:lpstr>Bulk Fetch Data</vt:lpstr>
      <vt:lpstr>Bulk Fetch Data</vt:lpstr>
      <vt:lpstr>Example of A/B Architecture</vt:lpstr>
      <vt:lpstr>Bulk Fetch Data</vt:lpstr>
      <vt:lpstr>Fetch Data from the Proximity</vt:lpstr>
      <vt:lpstr>Utilize an Efficient Technology</vt:lpstr>
      <vt:lpstr>[SideBar]</vt:lpstr>
      <vt:lpstr>Utilize an Efficient Technology</vt:lpstr>
      <vt:lpstr>Utilize an Efficient Technology</vt:lpstr>
      <vt:lpstr>Utilize your Resources Efficiently</vt:lpstr>
      <vt:lpstr>Utilize your Resources Efficiently</vt:lpstr>
      <vt:lpstr>Utilize your Resources Efficiently</vt:lpstr>
      <vt:lpstr>Utilize your Resources Efficiently</vt:lpstr>
      <vt:lpstr>Accept Lower Fidelity</vt:lpstr>
      <vt:lpstr>Accept Lower Fidelity</vt:lpstr>
      <vt:lpstr>Accept Lower Fidelity</vt:lpstr>
      <vt:lpstr>And another Category…</vt:lpstr>
      <vt:lpstr>Do Not Buy New Stuff</vt:lpstr>
      <vt:lpstr>Summary and Discussion</vt:lpstr>
      <vt:lpstr>Summary</vt:lpstr>
      <vt:lpstr>Summary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hbc</dc:creator>
  <cp:lastModifiedBy>Henrik Bærbak Christensen</cp:lastModifiedBy>
  <cp:revision>127</cp:revision>
  <dcterms:created xsi:type="dcterms:W3CDTF">2006-08-16T00:00:00Z</dcterms:created>
  <dcterms:modified xsi:type="dcterms:W3CDTF">2025-11-26T12:49:02Z</dcterms:modified>
</cp:coreProperties>
</file>